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57" r:id="rId3"/>
    <p:sldId id="278" r:id="rId4"/>
    <p:sldId id="286" r:id="rId5"/>
    <p:sldId id="293" r:id="rId6"/>
    <p:sldId id="273" r:id="rId7"/>
    <p:sldId id="287" r:id="rId8"/>
    <p:sldId id="296" r:id="rId9"/>
    <p:sldId id="295" r:id="rId10"/>
    <p:sldId id="288" r:id="rId11"/>
    <p:sldId id="297" r:id="rId12"/>
    <p:sldId id="284" r:id="rId13"/>
    <p:sldId id="276" r:id="rId14"/>
    <p:sldId id="258" r:id="rId15"/>
    <p:sldId id="259" r:id="rId16"/>
    <p:sldId id="300" r:id="rId17"/>
    <p:sldId id="260" r:id="rId18"/>
    <p:sldId id="261" r:id="rId19"/>
    <p:sldId id="274" r:id="rId20"/>
    <p:sldId id="285" r:id="rId21"/>
    <p:sldId id="280" r:id="rId22"/>
    <p:sldId id="262" r:id="rId23"/>
    <p:sldId id="263" r:id="rId24"/>
    <p:sldId id="265" r:id="rId25"/>
    <p:sldId id="266" r:id="rId26"/>
    <p:sldId id="301" r:id="rId27"/>
    <p:sldId id="269" r:id="rId28"/>
    <p:sldId id="268" r:id="rId29"/>
    <p:sldId id="270" r:id="rId30"/>
    <p:sldId id="271" r:id="rId31"/>
    <p:sldId id="272" r:id="rId32"/>
    <p:sldId id="267" r:id="rId33"/>
    <p:sldId id="275" r:id="rId34"/>
    <p:sldId id="277" r:id="rId35"/>
    <p:sldId id="279" r:id="rId36"/>
    <p:sldId id="283" r:id="rId37"/>
    <p:sldId id="281" r:id="rId38"/>
    <p:sldId id="294" r:id="rId39"/>
    <p:sldId id="302" r:id="rId40"/>
    <p:sldId id="299" r:id="rId41"/>
    <p:sldId id="303" r:id="rId42"/>
    <p:sldId id="305" r:id="rId43"/>
    <p:sldId id="306" r:id="rId44"/>
    <p:sldId id="304" r:id="rId45"/>
    <p:sldId id="307" r:id="rId46"/>
    <p:sldId id="308" r:id="rId47"/>
    <p:sldId id="309" r:id="rId48"/>
    <p:sldId id="310" r:id="rId49"/>
    <p:sldId id="311" r:id="rId50"/>
    <p:sldId id="314" r:id="rId51"/>
    <p:sldId id="315" r:id="rId52"/>
    <p:sldId id="313" r:id="rId53"/>
    <p:sldId id="312" r:id="rId54"/>
    <p:sldId id="316" r:id="rId55"/>
  </p:sldIdLst>
  <p:sldSz cx="12192000" cy="6858000"/>
  <p:notesSz cx="7010400" cy="9296400"/>
  <p:custShowLst>
    <p:custShow name="A Healthy Connection 2018" id="0">
      <p:sldLst>
        <p:sld r:id="rId2"/>
        <p:sld r:id="rId3"/>
        <p:sld r:id="rId4"/>
        <p:sld r:id="rId5"/>
        <p:sld r:id="rId6"/>
        <p:sld r:id="rId7"/>
        <p:sld r:id="rId8"/>
        <p:sld r:id="rId9"/>
        <p:sld r:id="rId10"/>
        <p:sld r:id="rId11"/>
        <p:sld r:id="rId12"/>
        <p:sld r:id="rId13"/>
        <p:sld r:id="rId14"/>
        <p:sld r:id="rId15"/>
        <p:sld r:id="rId16"/>
        <p:sld r:id="rId17"/>
        <p:sld r:id="rId18"/>
        <p:sld r:id="rId19"/>
        <p:sld r:id="rId20"/>
        <p:sld r:id="rId21"/>
        <p:sld r:id="rId22"/>
        <p:sld r:id="rId23"/>
        <p:sld r:id="rId24"/>
        <p:sld r:id="rId25"/>
        <p:sld r:id="rId26"/>
        <p:sld r:id="rId27"/>
        <p:sld r:id="rId28"/>
        <p:sld r:id="rId29"/>
        <p:sld r:id="rId30"/>
        <p:sld r:id="rId31"/>
        <p:sld r:id="rId32"/>
        <p:sld r:id="rId33"/>
        <p:sld r:id="rId34"/>
        <p:sld r:id="rId35"/>
        <p:sld r:id="rId36"/>
        <p:sld r:id="rId37"/>
        <p:sld r:id="rId38"/>
        <p:sld r:id="rId39"/>
        <p:sld r:id="rId40"/>
        <p:sld r:id="rId41"/>
        <p:sld r:id="rId42"/>
        <p:sld r:id="rId43"/>
        <p:sld r:id="rId44"/>
        <p:sld r:id="rId45"/>
        <p:sld r:id="rId46"/>
        <p:sld r:id="rId47"/>
        <p:sld r:id="rId48"/>
        <p:sld r:id="rId49"/>
        <p:sld r:id="rId50"/>
        <p:sld r:id="rId51"/>
        <p:sld r:id="rId52"/>
        <p:sld r:id="rId53"/>
        <p:sld r:id="rId54"/>
        <p:sld r:id="rId55"/>
      </p:sldLst>
    </p:custShow>
  </p:custShow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7FB6"/>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1B9549-A2F0-416F-90F7-E5FDBCCAF1E4}" v="14199" dt="2018-10-08T15:15:44.6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38" autoAdjust="0"/>
    <p:restoredTop sz="94660"/>
  </p:normalViewPr>
  <p:slideViewPr>
    <p:cSldViewPr snapToGrid="0">
      <p:cViewPr varScale="1">
        <p:scale>
          <a:sx n="128" d="100"/>
          <a:sy n="128" d="100"/>
        </p:scale>
        <p:origin x="44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24847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29680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679966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313685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4287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962158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1661783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2840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6355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55643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11/4/19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4037550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11/4/19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82291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11/4/19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17197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11/4/19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8937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11/4/19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081066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95610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11/4/19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36976232"/>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526031"/>
            <a:ext cx="9806940" cy="1417320"/>
          </a:xfrm>
        </p:spPr>
        <p:txBody>
          <a:bodyPr/>
          <a:lstStyle/>
          <a:p>
            <a:r>
              <a:rPr lang="en-US" sz="7700" b="1" dirty="0">
                <a:solidFill>
                  <a:schemeClr val="accent1">
                    <a:lumMod val="75000"/>
                  </a:schemeClr>
                </a:solidFill>
                <a:latin typeface="Bradley Hand ITC" panose="03070402050302030203" pitchFamily="66" charset="0"/>
              </a:rPr>
              <a:t>A Healthy Connection</a:t>
            </a:r>
          </a:p>
        </p:txBody>
      </p:sp>
      <p:sp>
        <p:nvSpPr>
          <p:cNvPr id="3" name="Subtitle 2"/>
          <p:cNvSpPr>
            <a:spLocks noGrp="1"/>
          </p:cNvSpPr>
          <p:nvPr>
            <p:ph type="subTitle" idx="1"/>
          </p:nvPr>
        </p:nvSpPr>
        <p:spPr>
          <a:xfrm>
            <a:off x="880111" y="3646170"/>
            <a:ext cx="7475219" cy="2897713"/>
          </a:xfrm>
        </p:spPr>
        <p:txBody>
          <a:bodyPr>
            <a:normAutofit/>
          </a:bodyPr>
          <a:lstStyle/>
          <a:p>
            <a:endParaRPr lang="en-US" sz="3200" dirty="0"/>
          </a:p>
          <a:p>
            <a:r>
              <a:rPr lang="en-US" sz="6000" b="1" dirty="0">
                <a:solidFill>
                  <a:srgbClr val="FF6600"/>
                </a:solidFill>
              </a:rPr>
              <a:t>Honoring Our 2018</a:t>
            </a:r>
          </a:p>
          <a:p>
            <a:r>
              <a:rPr lang="en-US" sz="6000" b="1" dirty="0">
                <a:solidFill>
                  <a:srgbClr val="FF6600"/>
                </a:solidFill>
              </a:rPr>
              <a:t>Grant Recipients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0462" y="222677"/>
            <a:ext cx="1643024" cy="2447925"/>
          </a:xfrm>
          <a:prstGeom prst="rect">
            <a:avLst/>
          </a:prstGeom>
        </p:spPr>
      </p:pic>
    </p:spTree>
    <p:extLst>
      <p:ext uri="{BB962C8B-B14F-4D97-AF65-F5344CB8AC3E}">
        <p14:creationId xmlns:p14="http://schemas.microsoft.com/office/powerpoint/2010/main" val="3720078746"/>
      </p:ext>
    </p:extLst>
  </p:cSld>
  <p:clrMapOvr>
    <a:masterClrMapping/>
  </p:clrMapOvr>
  <mc:AlternateContent xmlns:mc="http://schemas.openxmlformats.org/markup-compatibility/2006" xmlns:p14="http://schemas.microsoft.com/office/powerpoint/2010/main">
    <mc:Choice Requires="p14">
      <p:transition p14:dur="10" advTm="12684"/>
    </mc:Choice>
    <mc:Fallback xmlns="">
      <p:transition advTm="12684"/>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2476500"/>
          </a:xfrm>
        </p:spPr>
        <p:txBody>
          <a:bodyPr/>
          <a:lstStyle/>
          <a:p>
            <a:pPr algn="ctr"/>
            <a:r>
              <a:rPr lang="en-US" b="1" dirty="0"/>
              <a:t>	Town of Spindale</a:t>
            </a:r>
            <a:br>
              <a:rPr lang="en-US" b="1" dirty="0"/>
            </a:br>
            <a:r>
              <a:rPr lang="en-US" b="1" dirty="0"/>
              <a:t>Parks and Recreation</a:t>
            </a:r>
            <a:br>
              <a:rPr lang="en-US" b="1" dirty="0"/>
            </a:br>
            <a:r>
              <a:rPr lang="en-US" b="1" dirty="0"/>
              <a:t>$54,810</a:t>
            </a:r>
          </a:p>
        </p:txBody>
      </p:sp>
      <p:sp>
        <p:nvSpPr>
          <p:cNvPr id="3" name="Text Placeholder 2"/>
          <p:cNvSpPr>
            <a:spLocks noGrp="1"/>
          </p:cNvSpPr>
          <p:nvPr>
            <p:ph type="body" idx="1"/>
          </p:nvPr>
        </p:nvSpPr>
        <p:spPr>
          <a:xfrm>
            <a:off x="677334" y="2743200"/>
            <a:ext cx="9061025" cy="3298162"/>
          </a:xfrm>
        </p:spPr>
        <p:txBody>
          <a:bodyPr>
            <a:normAutofit/>
          </a:bodyPr>
          <a:lstStyle/>
          <a:p>
            <a:r>
              <a:rPr lang="en-US" sz="3200" dirty="0"/>
              <a:t>Renovate two tennis courts for public use, tennis camps, tennis instruction, and pickleball. </a:t>
            </a:r>
          </a:p>
        </p:txBody>
      </p:sp>
    </p:spTree>
    <p:extLst>
      <p:ext uri="{BB962C8B-B14F-4D97-AF65-F5344CB8AC3E}">
        <p14:creationId xmlns:p14="http://schemas.microsoft.com/office/powerpoint/2010/main" val="1767680673"/>
      </p:ext>
    </p:extLst>
  </p:cSld>
  <p:clrMapOvr>
    <a:masterClrMapping/>
  </p:clrMapOvr>
  <mc:AlternateContent xmlns:mc="http://schemas.openxmlformats.org/markup-compatibility/2006" xmlns:p14="http://schemas.microsoft.com/office/powerpoint/2010/main">
    <mc:Choice Requires="p14">
      <p:transition spd="slow" p14:dur="2000" advTm="13130"/>
    </mc:Choice>
    <mc:Fallback xmlns="">
      <p:transition spd="slow" advTm="1313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946725" cy="2327910"/>
          </a:xfrm>
        </p:spPr>
        <p:txBody>
          <a:bodyPr/>
          <a:lstStyle/>
          <a:p>
            <a:r>
              <a:rPr lang="en-US" b="1" dirty="0"/>
              <a:t>   Union Mills Learning Center</a:t>
            </a:r>
            <a:br>
              <a:rPr lang="en-US" b="1" dirty="0"/>
            </a:br>
            <a:r>
              <a:rPr lang="en-US" b="1" dirty="0"/>
              <a:t>						$25,000</a:t>
            </a:r>
            <a:br>
              <a:rPr lang="en-US" dirty="0"/>
            </a:br>
            <a:r>
              <a:rPr lang="en-US" dirty="0"/>
              <a:t>					</a:t>
            </a:r>
          </a:p>
        </p:txBody>
      </p:sp>
      <p:sp>
        <p:nvSpPr>
          <p:cNvPr id="3" name="Text Placeholder 2"/>
          <p:cNvSpPr>
            <a:spLocks noGrp="1"/>
          </p:cNvSpPr>
          <p:nvPr>
            <p:ph type="body" idx="1"/>
          </p:nvPr>
        </p:nvSpPr>
        <p:spPr>
          <a:xfrm>
            <a:off x="677334" y="3040380"/>
            <a:ext cx="9095315" cy="3291840"/>
          </a:xfrm>
        </p:spPr>
        <p:txBody>
          <a:bodyPr>
            <a:noAutofit/>
          </a:bodyPr>
          <a:lstStyle/>
          <a:p>
            <a:r>
              <a:rPr lang="en-US" sz="3200" dirty="0"/>
              <a:t>To build a safe, lighted walking trail around the ballfield, including interactive equipment and signage for additional physical activities. The grant provide shelter for families to enjoy the new recreational opportunities. </a:t>
            </a:r>
          </a:p>
        </p:txBody>
      </p:sp>
    </p:spTree>
    <p:extLst>
      <p:ext uri="{BB962C8B-B14F-4D97-AF65-F5344CB8AC3E}">
        <p14:creationId xmlns:p14="http://schemas.microsoft.com/office/powerpoint/2010/main" val="1867835580"/>
      </p:ext>
    </p:extLst>
  </p:cSld>
  <p:clrMapOvr>
    <a:masterClrMapping/>
  </p:clrMapOvr>
  <mc:AlternateContent xmlns:mc="http://schemas.openxmlformats.org/markup-compatibility/2006" xmlns:p14="http://schemas.microsoft.com/office/powerpoint/2010/main">
    <mc:Choice Requires="p14">
      <p:transition spd="slow" p14:dur="2000" advTm="15970"/>
    </mc:Choice>
    <mc:Fallback xmlns="">
      <p:transition spd="slow" advTm="1597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137160"/>
            <a:ext cx="8908243" cy="6403882"/>
          </a:xfrm>
        </p:spPr>
        <p:txBody>
          <a:bodyPr>
            <a:normAutofit fontScale="90000"/>
          </a:bodyPr>
          <a:lstStyle/>
          <a:p>
            <a:r>
              <a:rPr lang="en-US" dirty="0"/>
              <a:t>	</a:t>
            </a:r>
            <a:br>
              <a:rPr lang="en-US" sz="6000" dirty="0"/>
            </a:br>
            <a:r>
              <a:rPr lang="en-US" sz="6000" dirty="0"/>
              <a:t> 		</a:t>
            </a:r>
            <a:r>
              <a:rPr lang="en-US" sz="7300" dirty="0"/>
              <a:t>		</a:t>
            </a:r>
            <a:br>
              <a:rPr lang="en-US" sz="7300" dirty="0"/>
            </a:br>
            <a:r>
              <a:rPr lang="en-US" sz="7300" dirty="0"/>
              <a:t>				</a:t>
            </a:r>
            <a:r>
              <a:rPr lang="en-US" sz="7300" b="1" dirty="0"/>
              <a:t>Active Living</a:t>
            </a:r>
            <a:br>
              <a:rPr lang="en-US" sz="6000" dirty="0"/>
            </a:br>
            <a:r>
              <a:rPr lang="en-US" sz="6000" b="1" dirty="0"/>
              <a:t>					</a:t>
            </a:r>
            <a:r>
              <a:rPr lang="en-US" sz="6000" b="1" dirty="0">
                <a:latin typeface="Bradley Hand ITC" panose="03070402050302030203" pitchFamily="66" charset="0"/>
              </a:rPr>
              <a:t>Total Awards</a:t>
            </a:r>
            <a:br>
              <a:rPr lang="en-US" sz="6000" b="1" dirty="0">
                <a:latin typeface="Bradley Hand ITC" panose="03070402050302030203" pitchFamily="66" charset="0"/>
              </a:rPr>
            </a:br>
            <a:r>
              <a:rPr lang="en-US" sz="6000" b="1" dirty="0">
                <a:latin typeface="Bradley Hand ITC" panose="03070402050302030203" pitchFamily="66" charset="0"/>
              </a:rPr>
              <a:t>				</a:t>
            </a:r>
            <a:r>
              <a:rPr lang="en-US" sz="6000" dirty="0">
                <a:solidFill>
                  <a:srgbClr val="FF6600"/>
                </a:solidFill>
                <a:latin typeface="Bradley Hand ITC" panose="03070402050302030203" pitchFamily="66" charset="0"/>
              </a:rPr>
              <a:t>	</a:t>
            </a:r>
            <a:r>
              <a:rPr lang="en-US" sz="8000" b="1" dirty="0">
                <a:solidFill>
                  <a:srgbClr val="FF6600"/>
                </a:solidFill>
              </a:rPr>
              <a:t>$375,710</a:t>
            </a:r>
            <a:br>
              <a:rPr lang="en-US" sz="6000" dirty="0"/>
            </a:br>
            <a:r>
              <a:rPr lang="en-US" dirty="0"/>
              <a:t>				</a:t>
            </a:r>
            <a:br>
              <a:rPr lang="en-US" dirty="0"/>
            </a:br>
            <a:r>
              <a:rPr lang="en-US" dirty="0"/>
              <a:t>										</a:t>
            </a:r>
          </a:p>
        </p:txBody>
      </p:sp>
      <p:pic>
        <p:nvPicPr>
          <p:cNvPr id="4" name="Picture 3">
            <a:extLst>
              <a:ext uri="{FF2B5EF4-FFF2-40B4-BE49-F238E27FC236}">
                <a16:creationId xmlns:a16="http://schemas.microsoft.com/office/drawing/2014/main" id="{228C4682-EDE4-4981-A331-6E0727BE9EB6}"/>
              </a:ext>
            </a:extLst>
          </p:cNvPr>
          <p:cNvPicPr>
            <a:picLocks noChangeAspect="1"/>
          </p:cNvPicPr>
          <p:nvPr/>
        </p:nvPicPr>
        <p:blipFill>
          <a:blip r:embed="rId2"/>
          <a:stretch>
            <a:fillRect/>
          </a:stretch>
        </p:blipFill>
        <p:spPr>
          <a:xfrm>
            <a:off x="468997" y="316958"/>
            <a:ext cx="1182727" cy="1767993"/>
          </a:xfrm>
          <a:prstGeom prst="rect">
            <a:avLst/>
          </a:prstGeom>
        </p:spPr>
      </p:pic>
    </p:spTree>
    <p:extLst>
      <p:ext uri="{BB962C8B-B14F-4D97-AF65-F5344CB8AC3E}">
        <p14:creationId xmlns:p14="http://schemas.microsoft.com/office/powerpoint/2010/main" val="1326059026"/>
      </p:ext>
    </p:extLst>
  </p:cSld>
  <p:clrMapOvr>
    <a:masterClrMapping/>
  </p:clrMapOvr>
  <mc:AlternateContent xmlns:mc="http://schemas.openxmlformats.org/markup-compatibility/2006" xmlns:p14="http://schemas.microsoft.com/office/powerpoint/2010/main">
    <mc:Choice Requires="p14">
      <p:transition spd="slow" p14:dur="2000" advTm="10824"/>
    </mc:Choice>
    <mc:Fallback xmlns="">
      <p:transition spd="slow" advTm="10824"/>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2647950"/>
          </a:xfrm>
        </p:spPr>
        <p:txBody>
          <a:bodyPr>
            <a:normAutofit/>
          </a:bodyPr>
          <a:lstStyle/>
          <a:p>
            <a:br>
              <a:rPr lang="en-US" sz="7200" dirty="0"/>
            </a:br>
            <a:r>
              <a:rPr lang="en-US" sz="7200" dirty="0"/>
              <a:t>			</a:t>
            </a:r>
            <a:r>
              <a:rPr lang="en-US" sz="7200" b="1" dirty="0"/>
              <a:t>Chronic Disease</a:t>
            </a:r>
          </a:p>
        </p:txBody>
      </p:sp>
      <p:sp>
        <p:nvSpPr>
          <p:cNvPr id="3" name="Text Placeholder 2"/>
          <p:cNvSpPr>
            <a:spLocks noGrp="1"/>
          </p:cNvSpPr>
          <p:nvPr>
            <p:ph type="body" idx="1"/>
          </p:nvPr>
        </p:nvSpPr>
        <p:spPr>
          <a:xfrm>
            <a:off x="411480" y="3429000"/>
            <a:ext cx="9406889" cy="3276600"/>
          </a:xfrm>
        </p:spPr>
        <p:txBody>
          <a:bodyPr>
            <a:normAutofit/>
          </a:bodyPr>
          <a:lstStyle/>
          <a:p>
            <a:pPr fontAlgn="base"/>
            <a:r>
              <a:rPr lang="en-US" sz="3000" dirty="0"/>
              <a:t>Programs, projects and services which address prevention of chronic disease, provide screenings to identify chronic disease in early stages, or facilitate overall health improvement for Rutherford County residents who already experience chronic diseases.</a:t>
            </a:r>
          </a:p>
          <a:p>
            <a:endParaRPr lang="en-US" dirty="0"/>
          </a:p>
        </p:txBody>
      </p:sp>
      <p:pic>
        <p:nvPicPr>
          <p:cNvPr id="4" name="Picture 3"/>
          <p:cNvPicPr>
            <a:picLocks noChangeAspect="1"/>
          </p:cNvPicPr>
          <p:nvPr/>
        </p:nvPicPr>
        <p:blipFill>
          <a:blip r:embed="rId2"/>
          <a:stretch>
            <a:fillRect/>
          </a:stretch>
        </p:blipFill>
        <p:spPr>
          <a:xfrm>
            <a:off x="1125819" y="152400"/>
            <a:ext cx="1182727" cy="1767993"/>
          </a:xfrm>
          <a:prstGeom prst="rect">
            <a:avLst/>
          </a:prstGeom>
        </p:spPr>
      </p:pic>
    </p:spTree>
    <p:extLst>
      <p:ext uri="{BB962C8B-B14F-4D97-AF65-F5344CB8AC3E}">
        <p14:creationId xmlns:p14="http://schemas.microsoft.com/office/powerpoint/2010/main" val="153637320"/>
      </p:ext>
    </p:extLst>
  </p:cSld>
  <p:clrMapOvr>
    <a:masterClrMapping/>
  </p:clrMapOvr>
  <mc:AlternateContent xmlns:mc="http://schemas.openxmlformats.org/markup-compatibility/2006" xmlns:p14="http://schemas.microsoft.com/office/powerpoint/2010/main">
    <mc:Choice Requires="p14">
      <p:transition spd="slow" p14:dur="2000" advTm="16033"/>
    </mc:Choice>
    <mc:Fallback xmlns="">
      <p:transition spd="slow" advTm="16033"/>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2373630"/>
          </a:xfrm>
        </p:spPr>
        <p:txBody>
          <a:bodyPr/>
          <a:lstStyle/>
          <a:p>
            <a:r>
              <a:rPr lang="en-US" dirty="0"/>
              <a:t>		</a:t>
            </a:r>
            <a:r>
              <a:rPr lang="en-US" sz="4800" b="1" dirty="0"/>
              <a:t>Chase Corner Ministries</a:t>
            </a:r>
            <a:br>
              <a:rPr lang="en-US" sz="4800" b="1" dirty="0"/>
            </a:br>
            <a:r>
              <a:rPr lang="en-US" sz="4800" b="1" dirty="0"/>
              <a:t>  						$12,000</a:t>
            </a:r>
          </a:p>
        </p:txBody>
      </p:sp>
      <p:sp>
        <p:nvSpPr>
          <p:cNvPr id="3" name="Text Placeholder 2"/>
          <p:cNvSpPr>
            <a:spLocks noGrp="1"/>
          </p:cNvSpPr>
          <p:nvPr>
            <p:ph type="body" idx="1"/>
          </p:nvPr>
        </p:nvSpPr>
        <p:spPr>
          <a:xfrm>
            <a:off x="677334" y="2983230"/>
            <a:ext cx="9083885" cy="2434590"/>
          </a:xfrm>
        </p:spPr>
        <p:txBody>
          <a:bodyPr>
            <a:normAutofit/>
          </a:bodyPr>
          <a:lstStyle/>
          <a:p>
            <a:r>
              <a:rPr lang="en-US" sz="3200" dirty="0"/>
              <a:t>Provide emergency access to prescription medications to manage chronic health conditions for low income county residents. </a:t>
            </a:r>
          </a:p>
        </p:txBody>
      </p:sp>
    </p:spTree>
    <p:extLst>
      <p:ext uri="{BB962C8B-B14F-4D97-AF65-F5344CB8AC3E}">
        <p14:creationId xmlns:p14="http://schemas.microsoft.com/office/powerpoint/2010/main" val="1817085870"/>
      </p:ext>
    </p:extLst>
  </p:cSld>
  <p:clrMapOvr>
    <a:masterClrMapping/>
  </p:clrMapOvr>
  <mc:AlternateContent xmlns:mc="http://schemas.openxmlformats.org/markup-compatibility/2006" xmlns:p14="http://schemas.microsoft.com/office/powerpoint/2010/main">
    <mc:Choice Requires="p14">
      <p:transition spd="slow" p14:dur="2000" advTm="13241"/>
    </mc:Choice>
    <mc:Fallback xmlns="">
      <p:transition spd="slow" advTm="13241"/>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2590800"/>
          </a:xfrm>
        </p:spPr>
        <p:txBody>
          <a:bodyPr/>
          <a:lstStyle/>
          <a:p>
            <a:r>
              <a:rPr lang="en-US" b="1" dirty="0"/>
              <a:t>Community Health Council of 					Rutherford County	</a:t>
            </a:r>
            <a:br>
              <a:rPr lang="en-US" b="1" dirty="0"/>
            </a:br>
            <a:r>
              <a:rPr lang="en-US" b="1" dirty="0"/>
              <a:t>							$10,000</a:t>
            </a:r>
          </a:p>
        </p:txBody>
      </p:sp>
      <p:sp>
        <p:nvSpPr>
          <p:cNvPr id="3" name="Text Placeholder 2"/>
          <p:cNvSpPr>
            <a:spLocks noGrp="1"/>
          </p:cNvSpPr>
          <p:nvPr>
            <p:ph type="body" idx="1"/>
          </p:nvPr>
        </p:nvSpPr>
        <p:spPr>
          <a:xfrm>
            <a:off x="434340" y="2880360"/>
            <a:ext cx="9155429" cy="3368040"/>
          </a:xfrm>
        </p:spPr>
        <p:txBody>
          <a:bodyPr>
            <a:noAutofit/>
          </a:bodyPr>
          <a:lstStyle/>
          <a:p>
            <a:r>
              <a:rPr lang="en-US" sz="2800" dirty="0"/>
              <a:t>Operational funds for The Community Health Council of Rutherford County, which provides the structure for the leadership of major organizations to work effectively together to address our county’s key health concerns. </a:t>
            </a:r>
          </a:p>
        </p:txBody>
      </p:sp>
    </p:spTree>
    <p:extLst>
      <p:ext uri="{BB962C8B-B14F-4D97-AF65-F5344CB8AC3E}">
        <p14:creationId xmlns:p14="http://schemas.microsoft.com/office/powerpoint/2010/main" val="3502117641"/>
      </p:ext>
    </p:extLst>
  </p:cSld>
  <p:clrMapOvr>
    <a:masterClrMapping/>
  </p:clrMapOvr>
  <mc:AlternateContent xmlns:mc="http://schemas.openxmlformats.org/markup-compatibility/2006" xmlns:p14="http://schemas.microsoft.com/office/powerpoint/2010/main">
    <mc:Choice Requires="p14">
      <p:transition spd="slow" p14:dur="2000" advTm="13018"/>
    </mc:Choice>
    <mc:Fallback xmlns="">
      <p:transition spd="slow" advTm="13018"/>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2819400"/>
          </a:xfrm>
        </p:spPr>
        <p:txBody>
          <a:bodyPr/>
          <a:lstStyle/>
          <a:p>
            <a:r>
              <a:rPr lang="en-US" b="1" dirty="0"/>
              <a:t>Isothermal Community College</a:t>
            </a:r>
            <a:br>
              <a:rPr lang="en-US" b="1" dirty="0"/>
            </a:br>
            <a:r>
              <a:rPr lang="en-US" b="1" dirty="0"/>
              <a:t>							$62,000</a:t>
            </a:r>
          </a:p>
        </p:txBody>
      </p:sp>
      <p:sp>
        <p:nvSpPr>
          <p:cNvPr id="3" name="Text Placeholder 2"/>
          <p:cNvSpPr>
            <a:spLocks noGrp="1"/>
          </p:cNvSpPr>
          <p:nvPr>
            <p:ph type="body" idx="1"/>
          </p:nvPr>
        </p:nvSpPr>
        <p:spPr>
          <a:xfrm>
            <a:off x="677334" y="3221962"/>
            <a:ext cx="9266765" cy="2819400"/>
          </a:xfrm>
        </p:spPr>
        <p:txBody>
          <a:bodyPr>
            <a:noAutofit/>
          </a:bodyPr>
          <a:lstStyle/>
          <a:p>
            <a:r>
              <a:rPr lang="en-US" sz="3200" dirty="0"/>
              <a:t>To purchase simulation mannequins for the Nursing and EMS curriculum and to provide a Student Success Advocate for the Baccalaureate Nursing program. </a:t>
            </a:r>
          </a:p>
        </p:txBody>
      </p:sp>
    </p:spTree>
    <p:extLst>
      <p:ext uri="{BB962C8B-B14F-4D97-AF65-F5344CB8AC3E}">
        <p14:creationId xmlns:p14="http://schemas.microsoft.com/office/powerpoint/2010/main" val="4229415401"/>
      </p:ext>
    </p:extLst>
  </p:cSld>
  <p:clrMapOvr>
    <a:masterClrMapping/>
  </p:clrMapOvr>
  <mc:AlternateContent xmlns:mc="http://schemas.openxmlformats.org/markup-compatibility/2006" xmlns:p14="http://schemas.microsoft.com/office/powerpoint/2010/main">
    <mc:Choice Requires="p14">
      <p:transition spd="slow" p14:dur="2000" advTm="13744"/>
    </mc:Choice>
    <mc:Fallback xmlns="">
      <p:transition spd="slow" advTm="13744"/>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072455" cy="2453640"/>
          </a:xfrm>
        </p:spPr>
        <p:txBody>
          <a:bodyPr>
            <a:normAutofit/>
          </a:bodyPr>
          <a:lstStyle/>
          <a:p>
            <a:pPr algn="ctr"/>
            <a:r>
              <a:rPr lang="en-US" sz="4800" b="1" dirty="0"/>
              <a:t>Partnership for Children </a:t>
            </a:r>
            <a:br>
              <a:rPr lang="en-US" sz="4800" b="1" dirty="0"/>
            </a:br>
            <a:r>
              <a:rPr lang="en-US" sz="4800" b="1" dirty="0"/>
              <a:t>of the Foothills </a:t>
            </a:r>
            <a:br>
              <a:rPr lang="en-US" sz="4800" b="1" dirty="0"/>
            </a:br>
            <a:r>
              <a:rPr lang="en-US" sz="4800" b="1" dirty="0"/>
              <a:t>	$19,695</a:t>
            </a:r>
          </a:p>
        </p:txBody>
      </p:sp>
      <p:sp>
        <p:nvSpPr>
          <p:cNvPr id="3" name="Text Placeholder 2"/>
          <p:cNvSpPr>
            <a:spLocks noGrp="1"/>
          </p:cNvSpPr>
          <p:nvPr>
            <p:ph type="body" idx="1"/>
          </p:nvPr>
        </p:nvSpPr>
        <p:spPr>
          <a:xfrm>
            <a:off x="377190" y="3063240"/>
            <a:ext cx="9544049" cy="2548890"/>
          </a:xfrm>
        </p:spPr>
        <p:txBody>
          <a:bodyPr>
            <a:normAutofit/>
          </a:bodyPr>
          <a:lstStyle/>
          <a:p>
            <a:r>
              <a:rPr lang="en-US" sz="3200" dirty="0"/>
              <a:t>Begin a pre-school vision screening project with follow-up care for those who cannot afford it. </a:t>
            </a:r>
          </a:p>
        </p:txBody>
      </p:sp>
    </p:spTree>
    <p:extLst>
      <p:ext uri="{BB962C8B-B14F-4D97-AF65-F5344CB8AC3E}">
        <p14:creationId xmlns:p14="http://schemas.microsoft.com/office/powerpoint/2010/main" val="1550088133"/>
      </p:ext>
    </p:extLst>
  </p:cSld>
  <p:clrMapOvr>
    <a:masterClrMapping/>
  </p:clrMapOvr>
  <mc:AlternateContent xmlns:mc="http://schemas.openxmlformats.org/markup-compatibility/2006" xmlns:p14="http://schemas.microsoft.com/office/powerpoint/2010/main">
    <mc:Choice Requires="p14">
      <p:transition spd="slow" p14:dur="2000" advTm="14322"/>
    </mc:Choice>
    <mc:Fallback xmlns="">
      <p:transition spd="slow" advTm="14322"/>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2247900"/>
          </a:xfrm>
        </p:spPr>
        <p:txBody>
          <a:bodyPr>
            <a:normAutofit/>
          </a:bodyPr>
          <a:lstStyle/>
          <a:p>
            <a:r>
              <a:rPr lang="en-US" dirty="0"/>
              <a:t>	</a:t>
            </a:r>
            <a:r>
              <a:rPr lang="en-US" b="1" dirty="0"/>
              <a:t>	</a:t>
            </a:r>
            <a:r>
              <a:rPr lang="en-US" sz="4800" b="1" dirty="0"/>
              <a:t>Rutherford County EMS</a:t>
            </a:r>
            <a:br>
              <a:rPr lang="en-US" sz="4800" b="1" dirty="0"/>
            </a:br>
            <a:r>
              <a:rPr lang="en-US" sz="4800" b="1" dirty="0"/>
              <a:t>						$25,000</a:t>
            </a:r>
          </a:p>
        </p:txBody>
      </p:sp>
      <p:sp>
        <p:nvSpPr>
          <p:cNvPr id="3" name="Text Placeholder 2"/>
          <p:cNvSpPr>
            <a:spLocks noGrp="1"/>
          </p:cNvSpPr>
          <p:nvPr>
            <p:ph type="body" idx="1"/>
          </p:nvPr>
        </p:nvSpPr>
        <p:spPr>
          <a:xfrm>
            <a:off x="457200" y="2468880"/>
            <a:ext cx="9052560" cy="3572482"/>
          </a:xfrm>
        </p:spPr>
        <p:txBody>
          <a:bodyPr>
            <a:noAutofit/>
          </a:bodyPr>
          <a:lstStyle/>
          <a:p>
            <a:r>
              <a:rPr lang="en-US" sz="3200" dirty="0"/>
              <a:t>Offer lab tests for specific chronic diseases </a:t>
            </a:r>
          </a:p>
          <a:p>
            <a:r>
              <a:rPr lang="en-US" sz="3200" dirty="0"/>
              <a:t>on-site, rather than transferring the patient to the emergency room for routine tests.  </a:t>
            </a:r>
          </a:p>
          <a:p>
            <a:endParaRPr lang="en-US" sz="3200" dirty="0"/>
          </a:p>
        </p:txBody>
      </p:sp>
    </p:spTree>
    <p:extLst>
      <p:ext uri="{BB962C8B-B14F-4D97-AF65-F5344CB8AC3E}">
        <p14:creationId xmlns:p14="http://schemas.microsoft.com/office/powerpoint/2010/main" val="1387042646"/>
      </p:ext>
    </p:extLst>
  </p:cSld>
  <p:clrMapOvr>
    <a:masterClrMapping/>
  </p:clrMapOvr>
  <mc:AlternateContent xmlns:mc="http://schemas.openxmlformats.org/markup-compatibility/2006" xmlns:p14="http://schemas.microsoft.com/office/powerpoint/2010/main">
    <mc:Choice Requires="p14">
      <p:transition spd="slow" p14:dur="2000" advTm="13240"/>
    </mc:Choice>
    <mc:Fallback xmlns="">
      <p:transition spd="slow" advTm="1324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946726" cy="2110740"/>
          </a:xfrm>
        </p:spPr>
        <p:txBody>
          <a:bodyPr/>
          <a:lstStyle/>
          <a:p>
            <a:r>
              <a:rPr lang="en-US" b="1" dirty="0"/>
              <a:t>United Way of Rutherford County</a:t>
            </a:r>
            <a:br>
              <a:rPr lang="en-US" b="1" dirty="0"/>
            </a:br>
            <a:r>
              <a:rPr lang="en-US" b="1" dirty="0"/>
              <a:t>					      $7,000</a:t>
            </a:r>
          </a:p>
        </p:txBody>
      </p:sp>
      <p:sp>
        <p:nvSpPr>
          <p:cNvPr id="3" name="Text Placeholder 2"/>
          <p:cNvSpPr>
            <a:spLocks noGrp="1"/>
          </p:cNvSpPr>
          <p:nvPr>
            <p:ph type="body" idx="1"/>
          </p:nvPr>
        </p:nvSpPr>
        <p:spPr>
          <a:xfrm>
            <a:off x="677334" y="2571750"/>
            <a:ext cx="9381065" cy="3676650"/>
          </a:xfrm>
        </p:spPr>
        <p:txBody>
          <a:bodyPr>
            <a:normAutofit/>
          </a:bodyPr>
          <a:lstStyle/>
          <a:p>
            <a:r>
              <a:rPr lang="en-US" sz="3200" dirty="0"/>
              <a:t>Program and advertising costs for NC 2-1-1 to connect Rutherford County citizens with services they need, including food, mental health or substance use, utilities, housing, medical care, shelter, and housing.</a:t>
            </a:r>
          </a:p>
        </p:txBody>
      </p:sp>
    </p:spTree>
    <p:extLst>
      <p:ext uri="{BB962C8B-B14F-4D97-AF65-F5344CB8AC3E}">
        <p14:creationId xmlns:p14="http://schemas.microsoft.com/office/powerpoint/2010/main" val="3902336556"/>
      </p:ext>
    </p:extLst>
  </p:cSld>
  <p:clrMapOvr>
    <a:masterClrMapping/>
  </p:clrMapOvr>
  <mc:AlternateContent xmlns:mc="http://schemas.openxmlformats.org/markup-compatibility/2006" xmlns:p14="http://schemas.microsoft.com/office/powerpoint/2010/main">
    <mc:Choice Requires="p14">
      <p:transition spd="slow" p14:dur="2000" advTm="14529"/>
    </mc:Choice>
    <mc:Fallback xmlns="">
      <p:transition spd="slow" advTm="14529"/>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835526"/>
            <a:ext cx="8416753" cy="1766839"/>
          </a:xfrm>
        </p:spPr>
        <p:txBody>
          <a:bodyPr/>
          <a:lstStyle/>
          <a:p>
            <a:pPr algn="l"/>
            <a:r>
              <a:rPr lang="en-US" sz="7200" dirty="0"/>
              <a:t>      </a:t>
            </a:r>
            <a:r>
              <a:rPr lang="en-US" sz="7700" b="1" dirty="0"/>
              <a:t>Active Living</a:t>
            </a:r>
          </a:p>
        </p:txBody>
      </p:sp>
      <p:sp>
        <p:nvSpPr>
          <p:cNvPr id="3" name="Subtitle 2"/>
          <p:cNvSpPr>
            <a:spLocks noGrp="1"/>
          </p:cNvSpPr>
          <p:nvPr>
            <p:ph type="subTitle" idx="1"/>
          </p:nvPr>
        </p:nvSpPr>
        <p:spPr>
          <a:xfrm>
            <a:off x="857251" y="4050833"/>
            <a:ext cx="7783830" cy="1096899"/>
          </a:xfrm>
        </p:spPr>
        <p:txBody>
          <a:bodyPr>
            <a:normAutofit/>
          </a:bodyPr>
          <a:lstStyle/>
          <a:p>
            <a:pPr fontAlgn="base"/>
            <a:r>
              <a:rPr lang="en-US" sz="3200" dirty="0">
                <a:solidFill>
                  <a:schemeClr val="tx1"/>
                </a:solidFill>
              </a:rPr>
              <a:t>Programs, projects and services which encourage or facilitate active lifestyles.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5313" y="68687"/>
            <a:ext cx="1185886" cy="1766839"/>
          </a:xfrm>
          <a:prstGeom prst="rect">
            <a:avLst/>
          </a:prstGeom>
        </p:spPr>
      </p:pic>
    </p:spTree>
    <p:extLst>
      <p:ext uri="{BB962C8B-B14F-4D97-AF65-F5344CB8AC3E}">
        <p14:creationId xmlns:p14="http://schemas.microsoft.com/office/powerpoint/2010/main" val="273504459"/>
      </p:ext>
    </p:extLst>
  </p:cSld>
  <p:clrMapOvr>
    <a:masterClrMapping/>
  </p:clrMapOvr>
  <mc:AlternateContent xmlns:mc="http://schemas.openxmlformats.org/markup-compatibility/2006" xmlns:p14="http://schemas.microsoft.com/office/powerpoint/2010/main">
    <mc:Choice Requires="p14">
      <p:transition spd="slow" p14:dur="2000" advTm="12033"/>
    </mc:Choice>
    <mc:Fallback xmlns="">
      <p:transition spd="slow" advTm="12033"/>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51460"/>
            <a:ext cx="9966281" cy="5634990"/>
          </a:xfrm>
        </p:spPr>
        <p:txBody>
          <a:bodyPr>
            <a:normAutofit/>
          </a:bodyPr>
          <a:lstStyle/>
          <a:p>
            <a:pPr algn="ctr"/>
            <a:br>
              <a:rPr lang="en-US" sz="6600" b="1" dirty="0"/>
            </a:br>
            <a:br>
              <a:rPr lang="en-US" sz="6600" b="1" dirty="0"/>
            </a:br>
            <a:r>
              <a:rPr lang="en-US" sz="6600" b="1" dirty="0"/>
              <a:t>Chronic Disease</a:t>
            </a:r>
            <a:br>
              <a:rPr lang="en-US" dirty="0"/>
            </a:br>
            <a:r>
              <a:rPr lang="en-US" sz="6600" b="1" dirty="0">
                <a:latin typeface="Bradley Hand ITC" panose="03070402050302030203" pitchFamily="66" charset="0"/>
              </a:rPr>
              <a:t>Total Awards</a:t>
            </a:r>
            <a:br>
              <a:rPr lang="en-US" dirty="0"/>
            </a:br>
            <a:r>
              <a:rPr lang="en-US" sz="6600" b="1" dirty="0">
                <a:solidFill>
                  <a:srgbClr val="FF6600"/>
                </a:solidFill>
              </a:rPr>
              <a:t>$135,695</a:t>
            </a:r>
          </a:p>
        </p:txBody>
      </p:sp>
      <p:pic>
        <p:nvPicPr>
          <p:cNvPr id="4" name="Picture 3">
            <a:extLst>
              <a:ext uri="{FF2B5EF4-FFF2-40B4-BE49-F238E27FC236}">
                <a16:creationId xmlns:a16="http://schemas.microsoft.com/office/drawing/2014/main" id="{284644C7-3DEA-4ACC-82C2-38BEB73E850B}"/>
              </a:ext>
            </a:extLst>
          </p:cNvPr>
          <p:cNvPicPr>
            <a:picLocks noChangeAspect="1"/>
          </p:cNvPicPr>
          <p:nvPr/>
        </p:nvPicPr>
        <p:blipFill>
          <a:blip r:embed="rId2"/>
          <a:stretch>
            <a:fillRect/>
          </a:stretch>
        </p:blipFill>
        <p:spPr>
          <a:xfrm>
            <a:off x="810373" y="416966"/>
            <a:ext cx="1182727" cy="1767993"/>
          </a:xfrm>
          <a:prstGeom prst="rect">
            <a:avLst/>
          </a:prstGeom>
        </p:spPr>
      </p:pic>
    </p:spTree>
    <p:extLst>
      <p:ext uri="{BB962C8B-B14F-4D97-AF65-F5344CB8AC3E}">
        <p14:creationId xmlns:p14="http://schemas.microsoft.com/office/powerpoint/2010/main" val="2268610797"/>
      </p:ext>
    </p:extLst>
  </p:cSld>
  <p:clrMapOvr>
    <a:masterClrMapping/>
  </p:clrMapOvr>
  <mc:AlternateContent xmlns:mc="http://schemas.openxmlformats.org/markup-compatibility/2006" xmlns:p14="http://schemas.microsoft.com/office/powerpoint/2010/main">
    <mc:Choice Requires="p14">
      <p:transition spd="slow" p14:dur="2000" advTm="9792"/>
    </mc:Choice>
    <mc:Fallback xmlns="">
      <p:transition spd="slow" advTm="9792"/>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50760" y="270457"/>
            <a:ext cx="1182727" cy="1767993"/>
          </a:xfrm>
          <a:prstGeom prst="rect">
            <a:avLst/>
          </a:prstGeom>
        </p:spPr>
      </p:pic>
      <p:sp>
        <p:nvSpPr>
          <p:cNvPr id="2" name="Title 1"/>
          <p:cNvSpPr>
            <a:spLocks noGrp="1"/>
          </p:cNvSpPr>
          <p:nvPr>
            <p:ph type="title"/>
          </p:nvPr>
        </p:nvSpPr>
        <p:spPr>
          <a:xfrm>
            <a:off x="0" y="1268730"/>
            <a:ext cx="9274003" cy="2446020"/>
          </a:xfrm>
        </p:spPr>
        <p:txBody>
          <a:bodyPr>
            <a:normAutofit/>
          </a:bodyPr>
          <a:lstStyle/>
          <a:p>
            <a:r>
              <a:rPr lang="en-US" sz="7200" dirty="0"/>
              <a:t>			 </a:t>
            </a:r>
            <a:r>
              <a:rPr lang="en-US" sz="7200" b="1" dirty="0"/>
              <a:t>Healthy Eating</a:t>
            </a:r>
          </a:p>
        </p:txBody>
      </p:sp>
      <p:sp>
        <p:nvSpPr>
          <p:cNvPr id="3" name="Text Placeholder 2"/>
          <p:cNvSpPr>
            <a:spLocks noGrp="1"/>
          </p:cNvSpPr>
          <p:nvPr>
            <p:ph type="body" idx="1"/>
          </p:nvPr>
        </p:nvSpPr>
        <p:spPr>
          <a:xfrm>
            <a:off x="677334" y="3348990"/>
            <a:ext cx="9061025" cy="3337560"/>
          </a:xfrm>
        </p:spPr>
        <p:txBody>
          <a:bodyPr>
            <a:normAutofit/>
          </a:bodyPr>
          <a:lstStyle/>
          <a:p>
            <a:pPr fontAlgn="base"/>
            <a:r>
              <a:rPr lang="en-US" sz="3600" dirty="0"/>
              <a:t>Programs, projects and services which increase access to sufficient, healthy foods for all segments of Rutherford County. </a:t>
            </a:r>
          </a:p>
        </p:txBody>
      </p:sp>
    </p:spTree>
    <p:extLst>
      <p:ext uri="{BB962C8B-B14F-4D97-AF65-F5344CB8AC3E}">
        <p14:creationId xmlns:p14="http://schemas.microsoft.com/office/powerpoint/2010/main" val="1512890048"/>
      </p:ext>
    </p:extLst>
  </p:cSld>
  <p:clrMapOvr>
    <a:masterClrMapping/>
  </p:clrMapOvr>
  <mc:AlternateContent xmlns:mc="http://schemas.openxmlformats.org/markup-compatibility/2006" xmlns:p14="http://schemas.microsoft.com/office/powerpoint/2010/main">
    <mc:Choice Requires="p14">
      <p:transition spd="slow" p14:dur="2000" advTm="11186"/>
    </mc:Choice>
    <mc:Fallback xmlns="">
      <p:transition spd="slow" advTm="11186"/>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434340"/>
            <a:ext cx="8596668" cy="2686050"/>
          </a:xfrm>
        </p:spPr>
        <p:txBody>
          <a:bodyPr/>
          <a:lstStyle/>
          <a:p>
            <a:br>
              <a:rPr lang="en-US" b="1" dirty="0"/>
            </a:br>
            <a:r>
              <a:rPr lang="en-US" b="1" dirty="0"/>
              <a:t>		Basics Christian Ministries</a:t>
            </a:r>
            <a:br>
              <a:rPr lang="en-US" b="1" dirty="0"/>
            </a:br>
            <a:r>
              <a:rPr lang="en-US" b="1" dirty="0"/>
              <a:t>							$10,000</a:t>
            </a:r>
          </a:p>
        </p:txBody>
      </p:sp>
      <p:sp>
        <p:nvSpPr>
          <p:cNvPr id="3" name="Text Placeholder 2"/>
          <p:cNvSpPr>
            <a:spLocks noGrp="1"/>
          </p:cNvSpPr>
          <p:nvPr>
            <p:ph type="body" idx="1"/>
          </p:nvPr>
        </p:nvSpPr>
        <p:spPr>
          <a:xfrm>
            <a:off x="677334" y="3131820"/>
            <a:ext cx="8969585" cy="2686050"/>
          </a:xfrm>
        </p:spPr>
        <p:txBody>
          <a:bodyPr>
            <a:normAutofit/>
          </a:bodyPr>
          <a:lstStyle/>
          <a:p>
            <a:r>
              <a:rPr lang="en-US" sz="3200" dirty="0"/>
              <a:t>Operating support and to increase the availability of nutritious, healthy foods to the 750-plus clients of this food pantry ministry. </a:t>
            </a:r>
          </a:p>
        </p:txBody>
      </p:sp>
    </p:spTree>
    <p:extLst>
      <p:ext uri="{BB962C8B-B14F-4D97-AF65-F5344CB8AC3E}">
        <p14:creationId xmlns:p14="http://schemas.microsoft.com/office/powerpoint/2010/main" val="2527900668"/>
      </p:ext>
    </p:extLst>
  </p:cSld>
  <p:clrMapOvr>
    <a:masterClrMapping/>
  </p:clrMapOvr>
  <mc:AlternateContent xmlns:mc="http://schemas.openxmlformats.org/markup-compatibility/2006" xmlns:p14="http://schemas.microsoft.com/office/powerpoint/2010/main">
    <mc:Choice Requires="p14">
      <p:transition spd="slow" p14:dur="2000" advTm="12209"/>
    </mc:Choice>
    <mc:Fallback xmlns="">
      <p:transition spd="slow" advTm="12209"/>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2819400"/>
          </a:xfrm>
        </p:spPr>
        <p:txBody>
          <a:bodyPr/>
          <a:lstStyle/>
          <a:p>
            <a:r>
              <a:rPr lang="en-US" dirty="0"/>
              <a:t>	</a:t>
            </a:r>
            <a:r>
              <a:rPr lang="en-US" b="1" dirty="0"/>
              <a:t>	</a:t>
            </a:r>
            <a:r>
              <a:rPr lang="en-US" sz="4800" b="1" dirty="0"/>
              <a:t>Chase Corner Ministries</a:t>
            </a:r>
            <a:r>
              <a:rPr lang="en-US" sz="4800" dirty="0"/>
              <a:t>								    </a:t>
            </a:r>
            <a:r>
              <a:rPr lang="en-US" sz="4800" b="1" dirty="0"/>
              <a:t>$1,200</a:t>
            </a:r>
          </a:p>
        </p:txBody>
      </p:sp>
      <p:sp>
        <p:nvSpPr>
          <p:cNvPr id="3" name="Text Placeholder 2"/>
          <p:cNvSpPr>
            <a:spLocks noGrp="1"/>
          </p:cNvSpPr>
          <p:nvPr>
            <p:ph type="body" idx="1"/>
          </p:nvPr>
        </p:nvSpPr>
        <p:spPr>
          <a:xfrm>
            <a:off x="677335" y="3221962"/>
            <a:ext cx="8596668" cy="2819400"/>
          </a:xfrm>
        </p:spPr>
        <p:txBody>
          <a:bodyPr>
            <a:normAutofit/>
          </a:bodyPr>
          <a:lstStyle/>
          <a:p>
            <a:r>
              <a:rPr lang="en-US" sz="3200" dirty="0"/>
              <a:t>Food staple items to supplement emergency needs for 50-100 families each month. These families are then connected to regular food distribution available through area pantries and mobile distribution sites. </a:t>
            </a:r>
          </a:p>
        </p:txBody>
      </p:sp>
    </p:spTree>
    <p:extLst>
      <p:ext uri="{BB962C8B-B14F-4D97-AF65-F5344CB8AC3E}">
        <p14:creationId xmlns:p14="http://schemas.microsoft.com/office/powerpoint/2010/main" val="2711552592"/>
      </p:ext>
    </p:extLst>
  </p:cSld>
  <p:clrMapOvr>
    <a:masterClrMapping/>
  </p:clrMapOvr>
  <mc:AlternateContent xmlns:mc="http://schemas.openxmlformats.org/markup-compatibility/2006" xmlns:p14="http://schemas.microsoft.com/office/powerpoint/2010/main">
    <mc:Choice Requires="p14">
      <p:transition spd="slow" p14:dur="2000" advTm="13088"/>
    </mc:Choice>
    <mc:Fallback xmlns="">
      <p:transition spd="slow" advTm="13088"/>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069562"/>
          </a:xfrm>
        </p:spPr>
        <p:txBody>
          <a:bodyPr/>
          <a:lstStyle/>
          <a:p>
            <a:pPr algn="ctr"/>
            <a:r>
              <a:rPr lang="en-US" b="1" dirty="0"/>
              <a:t>Family Resources </a:t>
            </a:r>
            <a:br>
              <a:rPr lang="en-US" b="1" dirty="0"/>
            </a:br>
            <a:r>
              <a:rPr lang="en-US" b="1" dirty="0"/>
              <a:t>of Rutherford County </a:t>
            </a:r>
            <a:br>
              <a:rPr lang="en-US" b="1" dirty="0"/>
            </a:br>
            <a:r>
              <a:rPr lang="en-US" b="1" dirty="0"/>
              <a:t>$2,000</a:t>
            </a:r>
            <a:br>
              <a:rPr lang="en-US" dirty="0"/>
            </a:br>
            <a:endParaRPr lang="en-US" dirty="0"/>
          </a:p>
        </p:txBody>
      </p:sp>
      <p:sp>
        <p:nvSpPr>
          <p:cNvPr id="3" name="Text Placeholder 2"/>
          <p:cNvSpPr>
            <a:spLocks noGrp="1"/>
          </p:cNvSpPr>
          <p:nvPr>
            <p:ph type="body" idx="1"/>
          </p:nvPr>
        </p:nvSpPr>
        <p:spPr>
          <a:xfrm>
            <a:off x="677334" y="2971800"/>
            <a:ext cx="8946725" cy="3394710"/>
          </a:xfrm>
        </p:spPr>
        <p:txBody>
          <a:bodyPr>
            <a:normAutofit/>
          </a:bodyPr>
          <a:lstStyle/>
          <a:p>
            <a:r>
              <a:rPr lang="en-US" sz="2800" dirty="0"/>
              <a:t>Increase healthy fruits and vegetables available to clients of Path Shelter. Persons who are raising children who are not their own have access to healthy food and cooking demonstrations through Clara Allen Center.  </a:t>
            </a:r>
          </a:p>
        </p:txBody>
      </p:sp>
    </p:spTree>
    <p:extLst>
      <p:ext uri="{BB962C8B-B14F-4D97-AF65-F5344CB8AC3E}">
        <p14:creationId xmlns:p14="http://schemas.microsoft.com/office/powerpoint/2010/main" val="3545412884"/>
      </p:ext>
    </p:extLst>
  </p:cSld>
  <p:clrMapOvr>
    <a:masterClrMapping/>
  </p:clrMapOvr>
  <mc:AlternateContent xmlns:mc="http://schemas.openxmlformats.org/markup-compatibility/2006" xmlns:p14="http://schemas.microsoft.com/office/powerpoint/2010/main">
    <mc:Choice Requires="p14">
      <p:transition spd="slow" p14:dur="2000" advTm="13249"/>
    </mc:Choice>
    <mc:Fallback xmlns="">
      <p:transition spd="slow" advTm="13249"/>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a:t>
            </a:r>
            <a:r>
              <a:rPr lang="en-US" b="1" dirty="0" err="1"/>
              <a:t>Grahamtown</a:t>
            </a:r>
            <a:r>
              <a:rPr lang="en-US" b="1" dirty="0"/>
              <a:t> Team</a:t>
            </a:r>
            <a:br>
              <a:rPr lang="en-US" b="1" dirty="0"/>
            </a:br>
            <a:r>
              <a:rPr lang="en-US" b="1" dirty="0"/>
              <a:t>							$7,250</a:t>
            </a:r>
            <a:br>
              <a:rPr lang="en-US" dirty="0"/>
            </a:br>
            <a:r>
              <a:rPr lang="en-US" dirty="0"/>
              <a:t>						</a:t>
            </a:r>
          </a:p>
        </p:txBody>
      </p:sp>
      <p:sp>
        <p:nvSpPr>
          <p:cNvPr id="3" name="Text Placeholder 2"/>
          <p:cNvSpPr>
            <a:spLocks noGrp="1"/>
          </p:cNvSpPr>
          <p:nvPr>
            <p:ph type="body" idx="1"/>
          </p:nvPr>
        </p:nvSpPr>
        <p:spPr>
          <a:xfrm>
            <a:off x="514350" y="3200400"/>
            <a:ext cx="9281160" cy="2840962"/>
          </a:xfrm>
        </p:spPr>
        <p:txBody>
          <a:bodyPr>
            <a:normAutofit/>
          </a:bodyPr>
          <a:lstStyle/>
          <a:p>
            <a:r>
              <a:rPr lang="en-US" sz="2800" dirty="0"/>
              <a:t>Bi-monthly community feeding program and to provide gardening beds, seeds, guidance, and supplies for 30-50 families who wish to grow their own food. </a:t>
            </a:r>
          </a:p>
        </p:txBody>
      </p:sp>
    </p:spTree>
    <p:extLst>
      <p:ext uri="{BB962C8B-B14F-4D97-AF65-F5344CB8AC3E}">
        <p14:creationId xmlns:p14="http://schemas.microsoft.com/office/powerpoint/2010/main" val="1920694060"/>
      </p:ext>
    </p:extLst>
  </p:cSld>
  <p:clrMapOvr>
    <a:masterClrMapping/>
  </p:clrMapOvr>
  <mc:AlternateContent xmlns:mc="http://schemas.openxmlformats.org/markup-compatibility/2006" xmlns:p14="http://schemas.microsoft.com/office/powerpoint/2010/main">
    <mc:Choice Requires="p14">
      <p:transition spd="slow" p14:dur="2000" advTm="13537"/>
    </mc:Choice>
    <mc:Fallback xmlns="">
      <p:transition spd="slow" advTm="13537"/>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910" y="609600"/>
            <a:ext cx="9361169" cy="3403600"/>
          </a:xfrm>
        </p:spPr>
        <p:txBody>
          <a:bodyPr>
            <a:normAutofit/>
          </a:bodyPr>
          <a:lstStyle/>
          <a:p>
            <a:r>
              <a:rPr lang="en-US" sz="4800" b="1" dirty="0"/>
              <a:t>Green River Baptist Association</a:t>
            </a:r>
            <a:br>
              <a:rPr lang="en-US" sz="4800" b="1" dirty="0"/>
            </a:br>
            <a:r>
              <a:rPr lang="en-US" sz="4800" b="1" dirty="0"/>
              <a:t>							$10,500 </a:t>
            </a:r>
          </a:p>
        </p:txBody>
      </p:sp>
      <p:sp>
        <p:nvSpPr>
          <p:cNvPr id="3" name="Text Placeholder 2"/>
          <p:cNvSpPr>
            <a:spLocks noGrp="1"/>
          </p:cNvSpPr>
          <p:nvPr>
            <p:ph type="body" idx="1"/>
          </p:nvPr>
        </p:nvSpPr>
        <p:spPr>
          <a:xfrm>
            <a:off x="677335" y="3200400"/>
            <a:ext cx="8596668" cy="3048000"/>
          </a:xfrm>
        </p:spPr>
        <p:txBody>
          <a:bodyPr>
            <a:normAutofit/>
          </a:bodyPr>
          <a:lstStyle/>
          <a:p>
            <a:r>
              <a:rPr lang="en-US" sz="3200" dirty="0"/>
              <a:t>Improvements to the facility where New Beginnings Soup Kitchen prepares and serves 400-600 meals each week. </a:t>
            </a:r>
          </a:p>
        </p:txBody>
      </p:sp>
    </p:spTree>
    <p:extLst>
      <p:ext uri="{BB962C8B-B14F-4D97-AF65-F5344CB8AC3E}">
        <p14:creationId xmlns:p14="http://schemas.microsoft.com/office/powerpoint/2010/main" val="2924286080"/>
      </p:ext>
    </p:extLst>
  </p:cSld>
  <p:clrMapOvr>
    <a:masterClrMapping/>
  </p:clrMapOvr>
  <mc:AlternateContent xmlns:mc="http://schemas.openxmlformats.org/markup-compatibility/2006" xmlns:p14="http://schemas.microsoft.com/office/powerpoint/2010/main">
    <mc:Choice Requires="p14">
      <p:transition spd="slow" p14:dur="2000" advTm="13338"/>
    </mc:Choice>
    <mc:Fallback xmlns="">
      <p:transition spd="slow" advTm="13338"/>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1927860"/>
          </a:xfrm>
        </p:spPr>
        <p:txBody>
          <a:bodyPr/>
          <a:lstStyle/>
          <a:p>
            <a:r>
              <a:rPr lang="en-US" b="1" dirty="0"/>
              <a:t>Hickory Nut Gorge Outreach</a:t>
            </a:r>
            <a:br>
              <a:rPr lang="en-US" b="1" dirty="0"/>
            </a:br>
            <a:r>
              <a:rPr lang="en-US" b="1" dirty="0"/>
              <a:t>						$10,000</a:t>
            </a:r>
          </a:p>
        </p:txBody>
      </p:sp>
      <p:sp>
        <p:nvSpPr>
          <p:cNvPr id="3" name="Text Placeholder 2"/>
          <p:cNvSpPr>
            <a:spLocks noGrp="1"/>
          </p:cNvSpPr>
          <p:nvPr>
            <p:ph type="body" idx="1"/>
          </p:nvPr>
        </p:nvSpPr>
        <p:spPr>
          <a:xfrm>
            <a:off x="677334" y="3051810"/>
            <a:ext cx="8843855" cy="3028950"/>
          </a:xfrm>
        </p:spPr>
        <p:txBody>
          <a:bodyPr>
            <a:normAutofit/>
          </a:bodyPr>
          <a:lstStyle/>
          <a:p>
            <a:r>
              <a:rPr lang="en-US" sz="3200" dirty="0"/>
              <a:t>Enhance the facility so that clients have more confidential space for intake and to modify the shopping area.  Increase the supply of food from 3 days to a 5-7 days for 90+ families served each month. </a:t>
            </a:r>
          </a:p>
        </p:txBody>
      </p:sp>
    </p:spTree>
    <p:extLst>
      <p:ext uri="{BB962C8B-B14F-4D97-AF65-F5344CB8AC3E}">
        <p14:creationId xmlns:p14="http://schemas.microsoft.com/office/powerpoint/2010/main" val="1230670860"/>
      </p:ext>
    </p:extLst>
  </p:cSld>
  <p:clrMapOvr>
    <a:masterClrMapping/>
  </p:clrMapOvr>
  <mc:AlternateContent xmlns:mc="http://schemas.openxmlformats.org/markup-compatibility/2006" xmlns:p14="http://schemas.microsoft.com/office/powerpoint/2010/main">
    <mc:Choice Requires="p14">
      <p:transition spd="slow" p14:dur="2000" advTm="16585"/>
    </mc:Choice>
    <mc:Fallback xmlns="">
      <p:transition spd="slow" advTm="16585"/>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Jericho Road Soup Kitchen</a:t>
            </a:r>
            <a:br>
              <a:rPr lang="en-US" b="1" dirty="0"/>
            </a:br>
            <a:r>
              <a:rPr lang="en-US" b="1" dirty="0"/>
              <a:t>							$10,000</a:t>
            </a:r>
          </a:p>
        </p:txBody>
      </p:sp>
      <p:sp>
        <p:nvSpPr>
          <p:cNvPr id="3" name="Text Placeholder 2"/>
          <p:cNvSpPr>
            <a:spLocks noGrp="1"/>
          </p:cNvSpPr>
          <p:nvPr>
            <p:ph type="body" idx="1"/>
          </p:nvPr>
        </p:nvSpPr>
        <p:spPr>
          <a:xfrm>
            <a:off x="677335" y="3314700"/>
            <a:ext cx="8596668" cy="2726662"/>
          </a:xfrm>
        </p:spPr>
        <p:txBody>
          <a:bodyPr>
            <a:normAutofit/>
          </a:bodyPr>
          <a:lstStyle/>
          <a:p>
            <a:r>
              <a:rPr lang="en-US" sz="3200" dirty="0"/>
              <a:t>To purchase supplies to prepare and deliver 185-200 people each week, including 35 homebound persons. </a:t>
            </a:r>
          </a:p>
        </p:txBody>
      </p:sp>
    </p:spTree>
    <p:extLst>
      <p:ext uri="{BB962C8B-B14F-4D97-AF65-F5344CB8AC3E}">
        <p14:creationId xmlns:p14="http://schemas.microsoft.com/office/powerpoint/2010/main" val="2319569176"/>
      </p:ext>
    </p:extLst>
  </p:cSld>
  <p:clrMapOvr>
    <a:masterClrMapping/>
  </p:clrMapOvr>
  <mc:AlternateContent xmlns:mc="http://schemas.openxmlformats.org/markup-compatibility/2006" xmlns:p14="http://schemas.microsoft.com/office/powerpoint/2010/main">
    <mc:Choice Requires="p14">
      <p:transition spd="slow" p14:dur="2000" advTm="12985"/>
    </mc:Choice>
    <mc:Fallback xmlns="">
      <p:transition spd="slow" advTm="12985"/>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2076450"/>
          </a:xfrm>
        </p:spPr>
        <p:txBody>
          <a:bodyPr/>
          <a:lstStyle/>
          <a:p>
            <a:r>
              <a:rPr lang="en-US" b="1" dirty="0" err="1"/>
              <a:t>KidSenses</a:t>
            </a:r>
            <a:r>
              <a:rPr lang="en-US" b="1" dirty="0"/>
              <a:t> </a:t>
            </a:r>
            <a:r>
              <a:rPr lang="en-US" b="1" dirty="0" err="1"/>
              <a:t>InterACTIVE</a:t>
            </a:r>
            <a:r>
              <a:rPr lang="en-US" b="1" dirty="0"/>
              <a:t> Museum</a:t>
            </a:r>
            <a:br>
              <a:rPr lang="en-US" b="1" dirty="0"/>
            </a:br>
            <a:r>
              <a:rPr lang="en-US" b="1" dirty="0"/>
              <a:t>						$75,000</a:t>
            </a:r>
          </a:p>
        </p:txBody>
      </p:sp>
      <p:sp>
        <p:nvSpPr>
          <p:cNvPr id="3" name="Text Placeholder 2"/>
          <p:cNvSpPr>
            <a:spLocks noGrp="1"/>
          </p:cNvSpPr>
          <p:nvPr>
            <p:ph type="body" idx="1"/>
          </p:nvPr>
        </p:nvSpPr>
        <p:spPr>
          <a:xfrm>
            <a:off x="677335" y="3188970"/>
            <a:ext cx="8596668" cy="3280410"/>
          </a:xfrm>
        </p:spPr>
        <p:txBody>
          <a:bodyPr>
            <a:noAutofit/>
          </a:bodyPr>
          <a:lstStyle/>
          <a:p>
            <a:r>
              <a:rPr lang="en-US" sz="3200" dirty="0"/>
              <a:t>Complete the final design work and construction documents needed to build The Factory, a new facility for youth of all ages.  The Factory will help students understand personal responsibility for their physical and intellectual health. </a:t>
            </a:r>
          </a:p>
        </p:txBody>
      </p:sp>
    </p:spTree>
    <p:extLst>
      <p:ext uri="{BB962C8B-B14F-4D97-AF65-F5344CB8AC3E}">
        <p14:creationId xmlns:p14="http://schemas.microsoft.com/office/powerpoint/2010/main" val="3419188332"/>
      </p:ext>
    </p:extLst>
  </p:cSld>
  <p:clrMapOvr>
    <a:masterClrMapping/>
  </p:clrMapOvr>
  <mc:AlternateContent xmlns:mc="http://schemas.openxmlformats.org/markup-compatibility/2006" xmlns:p14="http://schemas.microsoft.com/office/powerpoint/2010/main">
    <mc:Choice Requires="p14">
      <p:transition spd="slow" p14:dur="2000" advTm="16187"/>
    </mc:Choice>
    <mc:Fallback xmlns="">
      <p:transition spd="slow" advTm="16187"/>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sz="4800" b="1" dirty="0"/>
              <a:t>	Rutherford County</a:t>
            </a:r>
            <a:br>
              <a:rPr lang="en-US" dirty="0"/>
            </a:br>
            <a:r>
              <a:rPr lang="en-US" dirty="0"/>
              <a:t>							</a:t>
            </a:r>
            <a:r>
              <a:rPr lang="en-US" b="1" dirty="0"/>
              <a:t>$8,000</a:t>
            </a:r>
            <a:br>
              <a:rPr lang="en-US" dirty="0"/>
            </a:br>
            <a:r>
              <a:rPr lang="en-US" dirty="0"/>
              <a:t>						</a:t>
            </a:r>
          </a:p>
        </p:txBody>
      </p:sp>
      <p:sp>
        <p:nvSpPr>
          <p:cNvPr id="3" name="Text Placeholder 2"/>
          <p:cNvSpPr>
            <a:spLocks noGrp="1"/>
          </p:cNvSpPr>
          <p:nvPr>
            <p:ph type="body" idx="1"/>
          </p:nvPr>
        </p:nvSpPr>
        <p:spPr>
          <a:xfrm>
            <a:off x="677335" y="2960370"/>
            <a:ext cx="8596668" cy="3080992"/>
          </a:xfrm>
        </p:spPr>
        <p:txBody>
          <a:bodyPr>
            <a:normAutofit/>
          </a:bodyPr>
          <a:lstStyle/>
          <a:p>
            <a:r>
              <a:rPr lang="en-US" sz="2800" dirty="0"/>
              <a:t>Create a design plan to improve the Rutherford County Walking Trail at the County offices (Library, the Senior Center, DSS, the Extension Office, EMS, the Health Department and Rutherford Life Services). The design will connect the County Trail to the Thermal Belt Rail Trail. </a:t>
            </a:r>
          </a:p>
        </p:txBody>
      </p:sp>
    </p:spTree>
    <p:extLst>
      <p:ext uri="{BB962C8B-B14F-4D97-AF65-F5344CB8AC3E}">
        <p14:creationId xmlns:p14="http://schemas.microsoft.com/office/powerpoint/2010/main" val="3921266001"/>
      </p:ext>
    </p:extLst>
  </p:cSld>
  <p:clrMapOvr>
    <a:masterClrMapping/>
  </p:clrMapOvr>
  <mc:AlternateContent xmlns:mc="http://schemas.openxmlformats.org/markup-compatibility/2006" xmlns:p14="http://schemas.microsoft.com/office/powerpoint/2010/main">
    <mc:Choice Requires="p14">
      <p:transition spd="slow" p14:dur="2000" advClick="0" advTm="13066"/>
    </mc:Choice>
    <mc:Fallback xmlns="">
      <p:transition spd="slow" advClick="0" advTm="13066"/>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2442210"/>
          </a:xfrm>
        </p:spPr>
        <p:txBody>
          <a:bodyPr/>
          <a:lstStyle/>
          <a:p>
            <a:r>
              <a:rPr lang="en-US" dirty="0"/>
              <a:t>	</a:t>
            </a:r>
            <a:r>
              <a:rPr lang="en-US" sz="4800" dirty="0"/>
              <a:t>	</a:t>
            </a:r>
            <a:r>
              <a:rPr lang="en-US" sz="4800" b="1" dirty="0"/>
              <a:t>Liberty Baptist Church</a:t>
            </a:r>
            <a:br>
              <a:rPr lang="en-US" sz="4800" b="1" dirty="0"/>
            </a:br>
            <a:r>
              <a:rPr lang="en-US" sz="4800" b="1" dirty="0"/>
              <a:t>				    	$3,000</a:t>
            </a:r>
            <a:br>
              <a:rPr lang="en-US" dirty="0"/>
            </a:br>
            <a:endParaRPr lang="en-US" dirty="0"/>
          </a:p>
        </p:txBody>
      </p:sp>
      <p:sp>
        <p:nvSpPr>
          <p:cNvPr id="3" name="Text Placeholder 2"/>
          <p:cNvSpPr>
            <a:spLocks noGrp="1"/>
          </p:cNvSpPr>
          <p:nvPr>
            <p:ph type="body" idx="1"/>
          </p:nvPr>
        </p:nvSpPr>
        <p:spPr>
          <a:xfrm>
            <a:off x="677335" y="2823210"/>
            <a:ext cx="8596668" cy="3218152"/>
          </a:xfrm>
        </p:spPr>
        <p:txBody>
          <a:bodyPr>
            <a:normAutofit/>
          </a:bodyPr>
          <a:lstStyle/>
          <a:p>
            <a:r>
              <a:rPr lang="en-US" sz="3200" dirty="0"/>
              <a:t>A quarterly and pre-holiday food pantry to provide nutritious food and recipe cards for low income elderly persons in the County. </a:t>
            </a:r>
          </a:p>
        </p:txBody>
      </p:sp>
    </p:spTree>
    <p:extLst>
      <p:ext uri="{BB962C8B-B14F-4D97-AF65-F5344CB8AC3E}">
        <p14:creationId xmlns:p14="http://schemas.microsoft.com/office/powerpoint/2010/main" val="3794234499"/>
      </p:ext>
    </p:extLst>
  </p:cSld>
  <p:clrMapOvr>
    <a:masterClrMapping/>
  </p:clrMapOvr>
  <mc:AlternateContent xmlns:mc="http://schemas.openxmlformats.org/markup-compatibility/2006" xmlns:p14="http://schemas.microsoft.com/office/powerpoint/2010/main">
    <mc:Choice Requires="p14">
      <p:transition spd="slow" p14:dur="2000" advTm="11957"/>
    </mc:Choice>
    <mc:Fallback xmlns="">
      <p:transition spd="slow" advTm="11957"/>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2213610"/>
          </a:xfrm>
        </p:spPr>
        <p:txBody>
          <a:bodyPr/>
          <a:lstStyle/>
          <a:p>
            <a:pPr algn="ctr"/>
            <a:r>
              <a:rPr lang="en-US" b="1" dirty="0"/>
              <a:t>NC Cooperative Extension</a:t>
            </a:r>
            <a:br>
              <a:rPr lang="en-US" b="1" dirty="0"/>
            </a:br>
            <a:r>
              <a:rPr lang="en-US" b="1" dirty="0"/>
              <a:t>Speedway to Healthy</a:t>
            </a:r>
            <a:br>
              <a:rPr lang="en-US" b="1" dirty="0"/>
            </a:br>
            <a:r>
              <a:rPr lang="en-US" b="1" dirty="0"/>
              <a:t>$5,900</a:t>
            </a:r>
          </a:p>
        </p:txBody>
      </p:sp>
      <p:sp>
        <p:nvSpPr>
          <p:cNvPr id="3" name="Text Placeholder 2"/>
          <p:cNvSpPr>
            <a:spLocks noGrp="1"/>
          </p:cNvSpPr>
          <p:nvPr>
            <p:ph type="body" idx="1"/>
          </p:nvPr>
        </p:nvSpPr>
        <p:spPr>
          <a:xfrm>
            <a:off x="354330" y="3566160"/>
            <a:ext cx="9418320" cy="2475202"/>
          </a:xfrm>
        </p:spPr>
        <p:txBody>
          <a:bodyPr>
            <a:normAutofit lnSpcReduction="10000"/>
          </a:bodyPr>
          <a:lstStyle/>
          <a:p>
            <a:r>
              <a:rPr lang="en-US" sz="3300" dirty="0"/>
              <a:t>An educational walk through the human body for all 4</a:t>
            </a:r>
            <a:r>
              <a:rPr lang="en-US" sz="3300" baseline="30000" dirty="0"/>
              <a:t>th</a:t>
            </a:r>
            <a:r>
              <a:rPr lang="en-US" sz="3300" dirty="0"/>
              <a:t> grade students focused on preventing obesity and chronic disease. 1,000 students in the county will attend at no charge to the schools or students</a:t>
            </a:r>
            <a:r>
              <a:rPr lang="en-US" dirty="0"/>
              <a:t>. </a:t>
            </a:r>
          </a:p>
        </p:txBody>
      </p:sp>
    </p:spTree>
    <p:extLst>
      <p:ext uri="{BB962C8B-B14F-4D97-AF65-F5344CB8AC3E}">
        <p14:creationId xmlns:p14="http://schemas.microsoft.com/office/powerpoint/2010/main" val="3667964081"/>
      </p:ext>
    </p:extLst>
  </p:cSld>
  <p:clrMapOvr>
    <a:masterClrMapping/>
  </p:clrMapOvr>
  <mc:AlternateContent xmlns:mc="http://schemas.openxmlformats.org/markup-compatibility/2006" xmlns:p14="http://schemas.microsoft.com/office/powerpoint/2010/main">
    <mc:Choice Requires="p14">
      <p:transition spd="slow" p14:dur="2000" advTm="15066"/>
    </mc:Choice>
    <mc:Fallback xmlns="">
      <p:transition spd="slow" advTm="15066"/>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2076450"/>
          </a:xfrm>
        </p:spPr>
        <p:txBody>
          <a:bodyPr>
            <a:normAutofit fontScale="90000"/>
          </a:bodyPr>
          <a:lstStyle/>
          <a:p>
            <a:r>
              <a:rPr lang="en-US" dirty="0"/>
              <a:t>	</a:t>
            </a:r>
            <a:r>
              <a:rPr lang="en-US" b="1" dirty="0"/>
              <a:t>		</a:t>
            </a:r>
            <a:r>
              <a:rPr lang="en-US" sz="6000" b="1" dirty="0"/>
              <a:t>Neighbors Pantry</a:t>
            </a:r>
            <a:br>
              <a:rPr lang="en-US" sz="6000" b="1" dirty="0"/>
            </a:br>
            <a:r>
              <a:rPr lang="en-US" sz="6000" b="1" dirty="0"/>
              <a:t>						$5,000</a:t>
            </a:r>
            <a:br>
              <a:rPr lang="en-US" dirty="0"/>
            </a:br>
            <a:r>
              <a:rPr lang="en-US" dirty="0"/>
              <a:t>					</a:t>
            </a:r>
          </a:p>
        </p:txBody>
      </p:sp>
      <p:sp>
        <p:nvSpPr>
          <p:cNvPr id="3" name="Text Placeholder 2"/>
          <p:cNvSpPr>
            <a:spLocks noGrp="1"/>
          </p:cNvSpPr>
          <p:nvPr>
            <p:ph type="body" idx="1"/>
          </p:nvPr>
        </p:nvSpPr>
        <p:spPr>
          <a:xfrm>
            <a:off x="677335" y="2823210"/>
            <a:ext cx="8596668" cy="3218152"/>
          </a:xfrm>
        </p:spPr>
        <p:txBody>
          <a:bodyPr>
            <a:normAutofit/>
          </a:bodyPr>
          <a:lstStyle/>
          <a:p>
            <a:r>
              <a:rPr lang="en-US" sz="3200" dirty="0"/>
              <a:t>Equipment to stabilize the temperature in the dry storage area for the food pantry. </a:t>
            </a:r>
          </a:p>
          <a:p>
            <a:r>
              <a:rPr lang="en-US" sz="3200" dirty="0"/>
              <a:t>The pantry serves 350+ families each month.  </a:t>
            </a:r>
          </a:p>
        </p:txBody>
      </p:sp>
    </p:spTree>
    <p:extLst>
      <p:ext uri="{BB962C8B-B14F-4D97-AF65-F5344CB8AC3E}">
        <p14:creationId xmlns:p14="http://schemas.microsoft.com/office/powerpoint/2010/main" val="3666793240"/>
      </p:ext>
    </p:extLst>
  </p:cSld>
  <p:clrMapOvr>
    <a:masterClrMapping/>
  </p:clrMapOvr>
  <mc:AlternateContent xmlns:mc="http://schemas.openxmlformats.org/markup-compatibility/2006" xmlns:p14="http://schemas.microsoft.com/office/powerpoint/2010/main">
    <mc:Choice Requires="p14">
      <p:transition spd="slow" p14:dur="2000" advTm="13169"/>
    </mc:Choice>
    <mc:Fallback xmlns="">
      <p:transition spd="slow" advTm="13169"/>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575375" cy="1950720"/>
          </a:xfrm>
        </p:spPr>
        <p:txBody>
          <a:bodyPr>
            <a:normAutofit/>
          </a:bodyPr>
          <a:lstStyle/>
          <a:p>
            <a:r>
              <a:rPr lang="en-US" sz="4800" b="1" dirty="0"/>
              <a:t>New Beginnings Soup Kitchen</a:t>
            </a:r>
            <a:br>
              <a:rPr lang="en-US" sz="4800" b="1" dirty="0"/>
            </a:br>
            <a:r>
              <a:rPr lang="en-US" sz="4800" b="1" dirty="0"/>
              <a:t>						$10,000</a:t>
            </a:r>
          </a:p>
        </p:txBody>
      </p:sp>
      <p:sp>
        <p:nvSpPr>
          <p:cNvPr id="3" name="Text Placeholder 2"/>
          <p:cNvSpPr>
            <a:spLocks noGrp="1"/>
          </p:cNvSpPr>
          <p:nvPr>
            <p:ph type="body" idx="1"/>
          </p:nvPr>
        </p:nvSpPr>
        <p:spPr>
          <a:xfrm>
            <a:off x="677334" y="2983230"/>
            <a:ext cx="9061025" cy="3058132"/>
          </a:xfrm>
        </p:spPr>
        <p:txBody>
          <a:bodyPr>
            <a:normAutofit/>
          </a:bodyPr>
          <a:lstStyle/>
          <a:p>
            <a:r>
              <a:rPr lang="en-US" sz="3600" dirty="0"/>
              <a:t>Equipment, food, and supplies to serve 450-500 meals each week at Green River Baptist Association. </a:t>
            </a:r>
          </a:p>
        </p:txBody>
      </p:sp>
    </p:spTree>
    <p:extLst>
      <p:ext uri="{BB962C8B-B14F-4D97-AF65-F5344CB8AC3E}">
        <p14:creationId xmlns:p14="http://schemas.microsoft.com/office/powerpoint/2010/main" val="1949454108"/>
      </p:ext>
    </p:extLst>
  </p:cSld>
  <p:clrMapOvr>
    <a:masterClrMapping/>
  </p:clrMapOvr>
  <mc:AlternateContent xmlns:mc="http://schemas.openxmlformats.org/markup-compatibility/2006" xmlns:p14="http://schemas.microsoft.com/office/powerpoint/2010/main">
    <mc:Choice Requires="p14">
      <p:transition spd="slow" p14:dur="2000" advTm="12642"/>
    </mc:Choice>
    <mc:Fallback xmlns="">
      <p:transition spd="slow" advTm="12642"/>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2520922"/>
          </a:xfrm>
        </p:spPr>
        <p:txBody>
          <a:bodyPr/>
          <a:lstStyle/>
          <a:p>
            <a:pPr algn="ctr"/>
            <a:r>
              <a:rPr lang="en-US" b="1" dirty="0"/>
              <a:t>Rutherford County Schools</a:t>
            </a:r>
            <a:br>
              <a:rPr lang="en-US" b="1" dirty="0"/>
            </a:br>
            <a:r>
              <a:rPr lang="en-US" b="1" dirty="0"/>
              <a:t>Education Foundation</a:t>
            </a:r>
            <a:br>
              <a:rPr lang="en-US" b="1" dirty="0"/>
            </a:br>
            <a:r>
              <a:rPr lang="en-US" b="1" dirty="0"/>
              <a:t>$45,000</a:t>
            </a:r>
          </a:p>
        </p:txBody>
      </p:sp>
      <p:sp>
        <p:nvSpPr>
          <p:cNvPr id="3" name="Text Placeholder 2"/>
          <p:cNvSpPr>
            <a:spLocks noGrp="1"/>
          </p:cNvSpPr>
          <p:nvPr>
            <p:ph type="body" idx="1"/>
          </p:nvPr>
        </p:nvSpPr>
        <p:spPr>
          <a:xfrm>
            <a:off x="677334" y="3520440"/>
            <a:ext cx="9323915" cy="2520922"/>
          </a:xfrm>
        </p:spPr>
        <p:txBody>
          <a:bodyPr>
            <a:noAutofit/>
          </a:bodyPr>
          <a:lstStyle/>
          <a:p>
            <a:r>
              <a:rPr lang="en-US" sz="3200" dirty="0"/>
              <a:t>A district-wide, year-around Backpack Coordinator, including office expenses. This position oversees and gains community support for the Backpack Program. </a:t>
            </a:r>
          </a:p>
        </p:txBody>
      </p:sp>
    </p:spTree>
    <p:extLst>
      <p:ext uri="{BB962C8B-B14F-4D97-AF65-F5344CB8AC3E}">
        <p14:creationId xmlns:p14="http://schemas.microsoft.com/office/powerpoint/2010/main" val="4228489006"/>
      </p:ext>
    </p:extLst>
  </p:cSld>
  <p:clrMapOvr>
    <a:masterClrMapping/>
  </p:clrMapOvr>
  <mc:AlternateContent xmlns:mc="http://schemas.openxmlformats.org/markup-compatibility/2006" xmlns:p14="http://schemas.microsoft.com/office/powerpoint/2010/main">
    <mc:Choice Requires="p14">
      <p:transition spd="slow" p14:dur="2000" advTm="12777"/>
    </mc:Choice>
    <mc:Fallback xmlns="">
      <p:transition spd="slow" advTm="12777"/>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2190750"/>
          </a:xfrm>
        </p:spPr>
        <p:txBody>
          <a:bodyPr/>
          <a:lstStyle/>
          <a:p>
            <a:r>
              <a:rPr lang="en-US" dirty="0"/>
              <a:t>	</a:t>
            </a:r>
            <a:r>
              <a:rPr lang="en-US" b="1" dirty="0"/>
              <a:t>Rutherford County Schools 						Education Foundation</a:t>
            </a:r>
            <a:br>
              <a:rPr lang="en-US" b="1" dirty="0"/>
            </a:br>
            <a:r>
              <a:rPr lang="en-US" b="1" dirty="0"/>
              <a:t>						$35,000</a:t>
            </a:r>
          </a:p>
        </p:txBody>
      </p:sp>
      <p:sp>
        <p:nvSpPr>
          <p:cNvPr id="3" name="Text Placeholder 2"/>
          <p:cNvSpPr>
            <a:spLocks noGrp="1"/>
          </p:cNvSpPr>
          <p:nvPr>
            <p:ph type="body" idx="1"/>
          </p:nvPr>
        </p:nvSpPr>
        <p:spPr>
          <a:xfrm>
            <a:off x="677334" y="3429000"/>
            <a:ext cx="9003876" cy="2819400"/>
          </a:xfrm>
        </p:spPr>
        <p:txBody>
          <a:bodyPr>
            <a:noAutofit/>
          </a:bodyPr>
          <a:lstStyle/>
          <a:p>
            <a:r>
              <a:rPr lang="en-US" sz="2800" dirty="0"/>
              <a:t>Purchase food for student Backpacks. This award, plus generous contributions from the community, provides meals and snacks each week for over 1,000 students in the county. Proceeds from the Foundation’s Annual Golf Classic are added to this grant funding to supply 400 of these Backpacks each week. </a:t>
            </a:r>
          </a:p>
        </p:txBody>
      </p:sp>
    </p:spTree>
    <p:extLst>
      <p:ext uri="{BB962C8B-B14F-4D97-AF65-F5344CB8AC3E}">
        <p14:creationId xmlns:p14="http://schemas.microsoft.com/office/powerpoint/2010/main" val="2724530222"/>
      </p:ext>
    </p:extLst>
  </p:cSld>
  <p:clrMapOvr>
    <a:masterClrMapping/>
  </p:clrMapOvr>
  <mc:AlternateContent xmlns:mc="http://schemas.openxmlformats.org/markup-compatibility/2006" xmlns:p14="http://schemas.microsoft.com/office/powerpoint/2010/main">
    <mc:Choice Requires="p14">
      <p:transition spd="slow" p14:dur="2000" advTm="14442"/>
    </mc:Choice>
    <mc:Fallback xmlns="">
      <p:transition spd="slow" advTm="14442"/>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2647950"/>
          </a:xfrm>
        </p:spPr>
        <p:txBody>
          <a:bodyPr>
            <a:noAutofit/>
          </a:bodyPr>
          <a:lstStyle/>
          <a:p>
            <a:pPr algn="ctr"/>
            <a:r>
              <a:rPr lang="en-US" sz="5400" b="1" dirty="0"/>
              <a:t>Rutherford County </a:t>
            </a:r>
            <a:br>
              <a:rPr lang="en-US" sz="5400" b="1" dirty="0"/>
            </a:br>
            <a:r>
              <a:rPr lang="en-US" sz="5400" b="1" dirty="0"/>
              <a:t>Senior Center</a:t>
            </a:r>
            <a:br>
              <a:rPr lang="en-US" sz="5400" b="1" dirty="0"/>
            </a:br>
            <a:r>
              <a:rPr lang="en-US" sz="5400" b="1" dirty="0"/>
              <a:t>$50,000</a:t>
            </a:r>
          </a:p>
        </p:txBody>
      </p:sp>
      <p:sp>
        <p:nvSpPr>
          <p:cNvPr id="3" name="Text Placeholder 2"/>
          <p:cNvSpPr>
            <a:spLocks noGrp="1"/>
          </p:cNvSpPr>
          <p:nvPr>
            <p:ph type="body" idx="1"/>
          </p:nvPr>
        </p:nvSpPr>
        <p:spPr>
          <a:xfrm>
            <a:off x="677334" y="3680460"/>
            <a:ext cx="9026735" cy="2567940"/>
          </a:xfrm>
        </p:spPr>
        <p:txBody>
          <a:bodyPr>
            <a:normAutofit/>
          </a:bodyPr>
          <a:lstStyle/>
          <a:p>
            <a:r>
              <a:rPr lang="en-US" sz="3200" dirty="0"/>
              <a:t>Provide daily home-delivered, nutritious meals for 32 homebound persons who are unable to purchase and prepare their own food. </a:t>
            </a:r>
          </a:p>
        </p:txBody>
      </p:sp>
    </p:spTree>
    <p:extLst>
      <p:ext uri="{BB962C8B-B14F-4D97-AF65-F5344CB8AC3E}">
        <p14:creationId xmlns:p14="http://schemas.microsoft.com/office/powerpoint/2010/main" val="142766924"/>
      </p:ext>
    </p:extLst>
  </p:cSld>
  <p:clrMapOvr>
    <a:masterClrMapping/>
  </p:clrMapOvr>
  <mc:AlternateContent xmlns:mc="http://schemas.openxmlformats.org/markup-compatibility/2006" xmlns:p14="http://schemas.microsoft.com/office/powerpoint/2010/main">
    <mc:Choice Requires="p14">
      <p:transition spd="slow" p14:dur="2000" advTm="13408"/>
    </mc:Choice>
    <mc:Fallback xmlns="">
      <p:transition spd="slow" advTm="13408"/>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2065020"/>
          </a:xfrm>
        </p:spPr>
        <p:txBody>
          <a:bodyPr/>
          <a:lstStyle/>
          <a:p>
            <a:r>
              <a:rPr lang="en-US" dirty="0"/>
              <a:t>			</a:t>
            </a:r>
            <a:r>
              <a:rPr lang="en-US" b="1" dirty="0"/>
              <a:t>	</a:t>
            </a:r>
            <a:r>
              <a:rPr lang="en-US" sz="4800" b="1" dirty="0"/>
              <a:t>The Salvation Army </a:t>
            </a:r>
            <a:br>
              <a:rPr lang="en-US" sz="4800" b="1" dirty="0"/>
            </a:br>
            <a:r>
              <a:rPr lang="en-US" sz="4800" b="1" dirty="0"/>
              <a:t>							$7,500</a:t>
            </a:r>
          </a:p>
        </p:txBody>
      </p:sp>
      <p:sp>
        <p:nvSpPr>
          <p:cNvPr id="3" name="Text Placeholder 2"/>
          <p:cNvSpPr>
            <a:spLocks noGrp="1"/>
          </p:cNvSpPr>
          <p:nvPr>
            <p:ph type="body" idx="1"/>
          </p:nvPr>
        </p:nvSpPr>
        <p:spPr>
          <a:xfrm>
            <a:off x="365760" y="3429000"/>
            <a:ext cx="9555480" cy="2612362"/>
          </a:xfrm>
        </p:spPr>
        <p:txBody>
          <a:bodyPr>
            <a:normAutofit/>
          </a:bodyPr>
          <a:lstStyle/>
          <a:p>
            <a:r>
              <a:rPr lang="en-US" sz="3200" dirty="0"/>
              <a:t>Food for the Pathway of Hope program, providing healthy foods for families in Rutherford County. The overall program increases family stability and decreases dependence on emergency services. </a:t>
            </a:r>
          </a:p>
        </p:txBody>
      </p:sp>
    </p:spTree>
    <p:extLst>
      <p:ext uri="{BB962C8B-B14F-4D97-AF65-F5344CB8AC3E}">
        <p14:creationId xmlns:p14="http://schemas.microsoft.com/office/powerpoint/2010/main" val="2391253973"/>
      </p:ext>
    </p:extLst>
  </p:cSld>
  <p:clrMapOvr>
    <a:masterClrMapping/>
  </p:clrMapOvr>
  <mc:AlternateContent xmlns:mc="http://schemas.openxmlformats.org/markup-compatibility/2006" xmlns:p14="http://schemas.microsoft.com/office/powerpoint/2010/main">
    <mc:Choice Requires="p14">
      <p:transition spd="slow" p14:dur="2000" advTm="12081"/>
    </mc:Choice>
    <mc:Fallback xmlns="">
      <p:transition spd="slow" advTm="12081"/>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1733550"/>
          </a:xfrm>
        </p:spPr>
        <p:txBody>
          <a:bodyPr/>
          <a:lstStyle/>
          <a:p>
            <a:r>
              <a:rPr lang="en-US" dirty="0"/>
              <a:t>		</a:t>
            </a:r>
            <a:r>
              <a:rPr lang="en-US" b="1" dirty="0"/>
              <a:t>	Town of Forest City	</a:t>
            </a:r>
            <a:br>
              <a:rPr lang="en-US" b="1" dirty="0"/>
            </a:br>
            <a:r>
              <a:rPr lang="en-US" b="1" dirty="0"/>
              <a:t>							$40,000</a:t>
            </a:r>
          </a:p>
        </p:txBody>
      </p:sp>
      <p:sp>
        <p:nvSpPr>
          <p:cNvPr id="3" name="Text Placeholder 2"/>
          <p:cNvSpPr>
            <a:spLocks noGrp="1"/>
          </p:cNvSpPr>
          <p:nvPr>
            <p:ph type="body" idx="1"/>
          </p:nvPr>
        </p:nvSpPr>
        <p:spPr>
          <a:xfrm>
            <a:off x="677335" y="3188970"/>
            <a:ext cx="8596668" cy="2852392"/>
          </a:xfrm>
        </p:spPr>
        <p:txBody>
          <a:bodyPr>
            <a:normAutofit/>
          </a:bodyPr>
          <a:lstStyle/>
          <a:p>
            <a:r>
              <a:rPr lang="en-US" sz="3600" dirty="0"/>
              <a:t>Design a new Farmer’s Market facility to be constructed near the Thermal Belt Rail Trail near the Florence Mill Trail Head. This will increase access to fresh food for county residents. </a:t>
            </a:r>
          </a:p>
        </p:txBody>
      </p:sp>
    </p:spTree>
    <p:extLst>
      <p:ext uri="{BB962C8B-B14F-4D97-AF65-F5344CB8AC3E}">
        <p14:creationId xmlns:p14="http://schemas.microsoft.com/office/powerpoint/2010/main" val="2197124184"/>
      </p:ext>
    </p:extLst>
  </p:cSld>
  <p:clrMapOvr>
    <a:masterClrMapping/>
  </p:clrMapOvr>
  <mc:AlternateContent xmlns:mc="http://schemas.openxmlformats.org/markup-compatibility/2006" xmlns:p14="http://schemas.microsoft.com/office/powerpoint/2010/main">
    <mc:Choice Requires="p14">
      <p:transition spd="slow" p14:dur="2000" advTm="12921"/>
    </mc:Choice>
    <mc:Fallback xmlns="">
      <p:transition spd="slow" advTm="12921"/>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599"/>
            <a:ext cx="8596668" cy="5828573"/>
          </a:xfrm>
        </p:spPr>
        <p:txBody>
          <a:bodyPr>
            <a:normAutofit fontScale="90000"/>
          </a:bodyPr>
          <a:lstStyle/>
          <a:p>
            <a:r>
              <a:rPr lang="en-US" sz="7200" dirty="0"/>
              <a:t>		</a:t>
            </a:r>
            <a:br>
              <a:rPr lang="en-US" sz="7200" dirty="0"/>
            </a:br>
            <a:br>
              <a:rPr lang="en-US" sz="7200" dirty="0"/>
            </a:br>
            <a:r>
              <a:rPr lang="en-US" sz="7200" dirty="0"/>
              <a:t>	</a:t>
            </a:r>
            <a:r>
              <a:rPr lang="en-US" sz="7200" b="1" dirty="0"/>
              <a:t>		Healthy Eating</a:t>
            </a:r>
            <a:br>
              <a:rPr lang="en-US" sz="7200" dirty="0"/>
            </a:br>
            <a:r>
              <a:rPr lang="en-US" sz="7200" dirty="0"/>
              <a:t>			</a:t>
            </a:r>
            <a:r>
              <a:rPr lang="en-US" sz="8800" b="1" dirty="0">
                <a:latin typeface="Bradley Hand ITC" panose="03070402050302030203" pitchFamily="66" charset="0"/>
              </a:rPr>
              <a:t>Total Awards</a:t>
            </a:r>
            <a:br>
              <a:rPr lang="en-US" sz="8800" b="1" dirty="0">
                <a:latin typeface="Bradley Hand ITC" panose="03070402050302030203" pitchFamily="66" charset="0"/>
              </a:rPr>
            </a:br>
            <a:r>
              <a:rPr lang="en-US" sz="8800" b="1" dirty="0">
                <a:latin typeface="Bradley Hand ITC" panose="03070402050302030203" pitchFamily="66" charset="0"/>
              </a:rPr>
              <a:t>	</a:t>
            </a:r>
            <a:r>
              <a:rPr lang="en-US" sz="8800" b="1" dirty="0"/>
              <a:t>			</a:t>
            </a:r>
            <a:r>
              <a:rPr lang="en-US" sz="8800" b="1" dirty="0">
                <a:solidFill>
                  <a:srgbClr val="FF6600"/>
                </a:solidFill>
              </a:rPr>
              <a:t>$327,350</a:t>
            </a:r>
            <a:br>
              <a:rPr lang="en-US" sz="8800" b="1" dirty="0">
                <a:latin typeface="Bradley Hand ITC" panose="03070402050302030203" pitchFamily="66" charset="0"/>
              </a:rPr>
            </a:br>
            <a:r>
              <a:rPr lang="en-US" sz="7200" dirty="0"/>
              <a:t>					</a:t>
            </a:r>
          </a:p>
        </p:txBody>
      </p:sp>
      <p:pic>
        <p:nvPicPr>
          <p:cNvPr id="4" name="Picture 3"/>
          <p:cNvPicPr>
            <a:picLocks noChangeAspect="1"/>
          </p:cNvPicPr>
          <p:nvPr/>
        </p:nvPicPr>
        <p:blipFill>
          <a:blip r:embed="rId2"/>
          <a:stretch>
            <a:fillRect/>
          </a:stretch>
        </p:blipFill>
        <p:spPr>
          <a:xfrm>
            <a:off x="777607" y="419828"/>
            <a:ext cx="1182727" cy="1767993"/>
          </a:xfrm>
          <a:prstGeom prst="rect">
            <a:avLst/>
          </a:prstGeom>
        </p:spPr>
      </p:pic>
    </p:spTree>
    <p:extLst>
      <p:ext uri="{BB962C8B-B14F-4D97-AF65-F5344CB8AC3E}">
        <p14:creationId xmlns:p14="http://schemas.microsoft.com/office/powerpoint/2010/main" val="332359378"/>
      </p:ext>
    </p:extLst>
  </p:cSld>
  <p:clrMapOvr>
    <a:masterClrMapping/>
  </p:clrMapOvr>
  <mc:AlternateContent xmlns:mc="http://schemas.openxmlformats.org/markup-compatibility/2006" xmlns:p14="http://schemas.microsoft.com/office/powerpoint/2010/main">
    <mc:Choice Requires="p14">
      <p:transition spd="slow" p14:dur="2000" advTm="10081"/>
    </mc:Choice>
    <mc:Fallback xmlns="">
      <p:transition spd="slow" advTm="10081"/>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2385060"/>
          </a:xfrm>
        </p:spPr>
        <p:txBody>
          <a:bodyPr/>
          <a:lstStyle/>
          <a:p>
            <a:r>
              <a:rPr lang="en-US" b="1" dirty="0"/>
              <a:t>Rutherford Opportunity Center</a:t>
            </a:r>
            <a:br>
              <a:rPr lang="en-US" dirty="0"/>
            </a:br>
            <a:r>
              <a:rPr lang="en-US" dirty="0"/>
              <a:t>							</a:t>
            </a:r>
            <a:r>
              <a:rPr lang="en-US" b="1" dirty="0"/>
              <a:t>$8,500</a:t>
            </a:r>
            <a:br>
              <a:rPr lang="en-US" dirty="0"/>
            </a:br>
            <a:r>
              <a:rPr lang="en-US" dirty="0"/>
              <a:t>							</a:t>
            </a:r>
          </a:p>
        </p:txBody>
      </p:sp>
      <p:sp>
        <p:nvSpPr>
          <p:cNvPr id="3" name="Text Placeholder 2"/>
          <p:cNvSpPr>
            <a:spLocks noGrp="1"/>
          </p:cNvSpPr>
          <p:nvPr>
            <p:ph type="body" idx="1"/>
          </p:nvPr>
        </p:nvSpPr>
        <p:spPr>
          <a:xfrm>
            <a:off x="677335" y="2663190"/>
            <a:ext cx="8596668" cy="3378172"/>
          </a:xfrm>
        </p:spPr>
        <p:txBody>
          <a:bodyPr>
            <a:noAutofit/>
          </a:bodyPr>
          <a:lstStyle/>
          <a:p>
            <a:r>
              <a:rPr lang="en-US" sz="3200" dirty="0"/>
              <a:t>To construct a nine-hole disc golf course for the student body and the public. This will provide physical activity opportunities for the students during the school-day and the public after hours. </a:t>
            </a:r>
          </a:p>
        </p:txBody>
      </p:sp>
    </p:spTree>
    <p:extLst>
      <p:ext uri="{BB962C8B-B14F-4D97-AF65-F5344CB8AC3E}">
        <p14:creationId xmlns:p14="http://schemas.microsoft.com/office/powerpoint/2010/main" val="2387424088"/>
      </p:ext>
    </p:extLst>
  </p:cSld>
  <p:clrMapOvr>
    <a:masterClrMapping/>
  </p:clrMapOvr>
  <mc:AlternateContent xmlns:mc="http://schemas.openxmlformats.org/markup-compatibility/2006" xmlns:p14="http://schemas.microsoft.com/office/powerpoint/2010/main">
    <mc:Choice Requires="p14">
      <p:transition spd="slow" p14:dur="2000" advTm="13032"/>
    </mc:Choice>
    <mc:Fallback xmlns="">
      <p:transition spd="slow" advTm="13032"/>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2612362"/>
          </a:xfrm>
        </p:spPr>
        <p:txBody>
          <a:bodyPr>
            <a:normAutofit/>
          </a:bodyPr>
          <a:lstStyle/>
          <a:p>
            <a:r>
              <a:rPr lang="en-US" sz="7200" dirty="0"/>
              <a:t>					</a:t>
            </a:r>
            <a:br>
              <a:rPr lang="en-US" sz="7200" dirty="0"/>
            </a:br>
            <a:r>
              <a:rPr lang="en-US" sz="7200" dirty="0"/>
              <a:t>			</a:t>
            </a:r>
            <a:r>
              <a:rPr lang="en-US" sz="7200" b="1" dirty="0"/>
              <a:t>Substance Use</a:t>
            </a:r>
          </a:p>
        </p:txBody>
      </p:sp>
      <p:sp>
        <p:nvSpPr>
          <p:cNvPr id="3" name="Text Placeholder 2"/>
          <p:cNvSpPr>
            <a:spLocks noGrp="1"/>
          </p:cNvSpPr>
          <p:nvPr>
            <p:ph type="body" idx="1"/>
          </p:nvPr>
        </p:nvSpPr>
        <p:spPr>
          <a:xfrm>
            <a:off x="677334" y="3429000"/>
            <a:ext cx="9392496" cy="2612362"/>
          </a:xfrm>
        </p:spPr>
        <p:txBody>
          <a:bodyPr>
            <a:normAutofit/>
          </a:bodyPr>
          <a:lstStyle/>
          <a:p>
            <a:pPr fontAlgn="base"/>
            <a:r>
              <a:rPr lang="en-US" sz="3200" dirty="0"/>
              <a:t>Programs, projects and services which address substance use prevention or treatment or increase the likelihood of recovery from addictions. </a:t>
            </a:r>
          </a:p>
          <a:p>
            <a:endParaRPr lang="en-US" dirty="0"/>
          </a:p>
        </p:txBody>
      </p:sp>
      <p:pic>
        <p:nvPicPr>
          <p:cNvPr id="4" name="Picture 3"/>
          <p:cNvPicPr>
            <a:picLocks noChangeAspect="1"/>
          </p:cNvPicPr>
          <p:nvPr/>
        </p:nvPicPr>
        <p:blipFill>
          <a:blip r:embed="rId2"/>
          <a:stretch>
            <a:fillRect/>
          </a:stretch>
        </p:blipFill>
        <p:spPr>
          <a:xfrm>
            <a:off x="1125819" y="152400"/>
            <a:ext cx="1182727" cy="1767993"/>
          </a:xfrm>
          <a:prstGeom prst="rect">
            <a:avLst/>
          </a:prstGeom>
        </p:spPr>
      </p:pic>
    </p:spTree>
    <p:extLst>
      <p:ext uri="{BB962C8B-B14F-4D97-AF65-F5344CB8AC3E}">
        <p14:creationId xmlns:p14="http://schemas.microsoft.com/office/powerpoint/2010/main" val="3517381823"/>
      </p:ext>
    </p:extLst>
  </p:cSld>
  <p:clrMapOvr>
    <a:masterClrMapping/>
  </p:clrMapOvr>
  <mc:AlternateContent xmlns:mc="http://schemas.openxmlformats.org/markup-compatibility/2006" xmlns:p14="http://schemas.microsoft.com/office/powerpoint/2010/main">
    <mc:Choice Requires="p14">
      <p:transition spd="slow" p14:dur="2000" advTm="12034"/>
    </mc:Choice>
    <mc:Fallback xmlns="">
      <p:transition spd="slow" advTm="12034"/>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82259-7810-41B0-BEFB-5FE028E6EDC5}"/>
              </a:ext>
            </a:extLst>
          </p:cNvPr>
          <p:cNvSpPr>
            <a:spLocks noGrp="1"/>
          </p:cNvSpPr>
          <p:nvPr>
            <p:ph type="ctrTitle"/>
          </p:nvPr>
        </p:nvSpPr>
        <p:spPr>
          <a:xfrm>
            <a:off x="390144" y="1487424"/>
            <a:ext cx="9497568" cy="867156"/>
          </a:xfrm>
        </p:spPr>
        <p:txBody>
          <a:bodyPr/>
          <a:lstStyle/>
          <a:p>
            <a:pPr algn="ctr"/>
            <a:r>
              <a:rPr lang="en-US" b="1" dirty="0"/>
              <a:t>Abounding Grace Ministries</a:t>
            </a:r>
            <a:br>
              <a:rPr lang="en-US" b="1" dirty="0"/>
            </a:br>
            <a:r>
              <a:rPr lang="en-US" b="1" dirty="0"/>
              <a:t>$17,000</a:t>
            </a:r>
          </a:p>
        </p:txBody>
      </p:sp>
      <p:sp>
        <p:nvSpPr>
          <p:cNvPr id="3" name="Subtitle 2">
            <a:extLst>
              <a:ext uri="{FF2B5EF4-FFF2-40B4-BE49-F238E27FC236}">
                <a16:creationId xmlns:a16="http://schemas.microsoft.com/office/drawing/2014/main" id="{95FD9058-BC1F-46C1-82C4-21F87A91A14E}"/>
              </a:ext>
            </a:extLst>
          </p:cNvPr>
          <p:cNvSpPr>
            <a:spLocks noGrp="1"/>
          </p:cNvSpPr>
          <p:nvPr>
            <p:ph type="subTitle" idx="1"/>
          </p:nvPr>
        </p:nvSpPr>
        <p:spPr>
          <a:xfrm>
            <a:off x="390144" y="2857500"/>
            <a:ext cx="9497568" cy="3451861"/>
          </a:xfrm>
        </p:spPr>
        <p:txBody>
          <a:bodyPr>
            <a:normAutofit fontScale="62500" lnSpcReduction="20000"/>
          </a:bodyPr>
          <a:lstStyle/>
          <a:p>
            <a:pPr algn="l"/>
            <a:r>
              <a:rPr lang="en-US" sz="5900" b="1" dirty="0"/>
              <a:t>Facilitate lifestyle changes to currently jailed women, or those who have recently been released.  The program offers peer support, group counseling, and mentoring to reduce substance use and improve overall health.  </a:t>
            </a:r>
          </a:p>
          <a:p>
            <a:endParaRPr lang="en-US" dirty="0"/>
          </a:p>
        </p:txBody>
      </p:sp>
    </p:spTree>
    <p:extLst>
      <p:ext uri="{BB962C8B-B14F-4D97-AF65-F5344CB8AC3E}">
        <p14:creationId xmlns:p14="http://schemas.microsoft.com/office/powerpoint/2010/main" val="1304286112"/>
      </p:ext>
    </p:extLst>
  </p:cSld>
  <p:clrMapOvr>
    <a:masterClrMapping/>
  </p:clrMapOvr>
  <mc:AlternateContent xmlns:mc="http://schemas.openxmlformats.org/markup-compatibility/2006" xmlns:p14="http://schemas.microsoft.com/office/powerpoint/2010/main">
    <mc:Choice Requires="p14">
      <p:transition spd="slow" p14:dur="2000" advTm="13511"/>
    </mc:Choice>
    <mc:Fallback xmlns="">
      <p:transition spd="slow" advTm="13511"/>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FA2C7-3A0A-4E26-9F52-AB857E1361C0}"/>
              </a:ext>
            </a:extLst>
          </p:cNvPr>
          <p:cNvSpPr>
            <a:spLocks noGrp="1"/>
          </p:cNvSpPr>
          <p:nvPr>
            <p:ph type="ctrTitle"/>
          </p:nvPr>
        </p:nvSpPr>
        <p:spPr>
          <a:xfrm>
            <a:off x="525780" y="708660"/>
            <a:ext cx="9292590" cy="2240280"/>
          </a:xfrm>
        </p:spPr>
        <p:txBody>
          <a:bodyPr/>
          <a:lstStyle/>
          <a:p>
            <a:pPr algn="ctr"/>
            <a:r>
              <a:rPr lang="en-US" sz="4400" b="1" dirty="0"/>
              <a:t>Blue Ridge Community Action – </a:t>
            </a:r>
            <a:r>
              <a:rPr lang="en-US" sz="4400" b="1" dirty="0" err="1"/>
              <a:t>NetworX</a:t>
            </a:r>
            <a:br>
              <a:rPr lang="en-US" sz="4400" b="1" dirty="0"/>
            </a:br>
            <a:r>
              <a:rPr lang="en-US" sz="4400" b="1" dirty="0"/>
              <a:t>$15,000</a:t>
            </a:r>
          </a:p>
        </p:txBody>
      </p:sp>
      <p:sp>
        <p:nvSpPr>
          <p:cNvPr id="3" name="Subtitle 2">
            <a:extLst>
              <a:ext uri="{FF2B5EF4-FFF2-40B4-BE49-F238E27FC236}">
                <a16:creationId xmlns:a16="http://schemas.microsoft.com/office/drawing/2014/main" id="{7D863714-1519-4F5A-B03D-8B0BA0A643A6}"/>
              </a:ext>
            </a:extLst>
          </p:cNvPr>
          <p:cNvSpPr>
            <a:spLocks noGrp="1"/>
          </p:cNvSpPr>
          <p:nvPr>
            <p:ph type="subTitle" idx="1"/>
          </p:nvPr>
        </p:nvSpPr>
        <p:spPr>
          <a:xfrm>
            <a:off x="342900" y="3234690"/>
            <a:ext cx="9749790" cy="3063240"/>
          </a:xfrm>
        </p:spPr>
        <p:txBody>
          <a:bodyPr>
            <a:noAutofit/>
          </a:bodyPr>
          <a:lstStyle/>
          <a:p>
            <a:pPr algn="l"/>
            <a:r>
              <a:rPr lang="en-US" sz="2800" b="1" dirty="0">
                <a:solidFill>
                  <a:schemeClr val="tx1"/>
                </a:solidFill>
              </a:rPr>
              <a:t>Program costs for salaries, food, childcare, marketing materials and supplies for a program to help economically disadvantaged families in the county to attain financial stability. An 18-36 month intensive curriculum with relationships and accountability at the core. The grant will assist with Fall, 2018 and Spring, 2019 sessions. </a:t>
            </a:r>
          </a:p>
        </p:txBody>
      </p:sp>
    </p:spTree>
    <p:extLst>
      <p:ext uri="{BB962C8B-B14F-4D97-AF65-F5344CB8AC3E}">
        <p14:creationId xmlns:p14="http://schemas.microsoft.com/office/powerpoint/2010/main" val="4233980168"/>
      </p:ext>
    </p:extLst>
  </p:cSld>
  <p:clrMapOvr>
    <a:masterClrMapping/>
  </p:clrMapOvr>
  <mc:AlternateContent xmlns:mc="http://schemas.openxmlformats.org/markup-compatibility/2006" xmlns:p14="http://schemas.microsoft.com/office/powerpoint/2010/main">
    <mc:Choice Requires="p14">
      <p:transition spd="slow" p14:dur="2000" advTm="15866"/>
    </mc:Choice>
    <mc:Fallback xmlns="">
      <p:transition spd="slow" advTm="15866"/>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A1954-282B-4B99-BF7E-EEA7F6ED63F7}"/>
              </a:ext>
            </a:extLst>
          </p:cNvPr>
          <p:cNvSpPr>
            <a:spLocks noGrp="1"/>
          </p:cNvSpPr>
          <p:nvPr>
            <p:ph type="ctrTitle"/>
          </p:nvPr>
        </p:nvSpPr>
        <p:spPr>
          <a:xfrm>
            <a:off x="628650" y="765810"/>
            <a:ext cx="8926830" cy="2320290"/>
          </a:xfrm>
        </p:spPr>
        <p:txBody>
          <a:bodyPr/>
          <a:lstStyle/>
          <a:p>
            <a:pPr algn="ctr"/>
            <a:r>
              <a:rPr lang="en-US" sz="4400" b="1" dirty="0"/>
              <a:t>Foothills Harvest Transitional Services – Lydia’s Place </a:t>
            </a:r>
            <a:br>
              <a:rPr lang="en-US" sz="4400" b="1" dirty="0"/>
            </a:br>
            <a:r>
              <a:rPr lang="en-US" sz="4400" b="1" dirty="0"/>
              <a:t>$20,000 </a:t>
            </a:r>
          </a:p>
        </p:txBody>
      </p:sp>
      <p:sp>
        <p:nvSpPr>
          <p:cNvPr id="3" name="Subtitle 2">
            <a:extLst>
              <a:ext uri="{FF2B5EF4-FFF2-40B4-BE49-F238E27FC236}">
                <a16:creationId xmlns:a16="http://schemas.microsoft.com/office/drawing/2014/main" id="{0B32AC0A-A72A-4B51-BCE2-22812B3C68FC}"/>
              </a:ext>
            </a:extLst>
          </p:cNvPr>
          <p:cNvSpPr>
            <a:spLocks noGrp="1"/>
          </p:cNvSpPr>
          <p:nvPr>
            <p:ph type="subTitle" idx="1"/>
          </p:nvPr>
        </p:nvSpPr>
        <p:spPr>
          <a:xfrm>
            <a:off x="628650" y="3429000"/>
            <a:ext cx="9109710" cy="2663189"/>
          </a:xfrm>
        </p:spPr>
        <p:txBody>
          <a:bodyPr>
            <a:noAutofit/>
          </a:bodyPr>
          <a:lstStyle/>
          <a:p>
            <a:pPr algn="l"/>
            <a:r>
              <a:rPr lang="en-US" sz="3200" dirty="0">
                <a:solidFill>
                  <a:schemeClr val="tx2">
                    <a:lumMod val="50000"/>
                  </a:schemeClr>
                </a:solidFill>
              </a:rPr>
              <a:t>Purchase a van to take women living in transitional living to employment, education, medical appointments, and substance abuse treatment while they seek self-sufficiency and recovery. </a:t>
            </a:r>
          </a:p>
        </p:txBody>
      </p:sp>
    </p:spTree>
    <p:extLst>
      <p:ext uri="{BB962C8B-B14F-4D97-AF65-F5344CB8AC3E}">
        <p14:creationId xmlns:p14="http://schemas.microsoft.com/office/powerpoint/2010/main" val="129498234"/>
      </p:ext>
    </p:extLst>
  </p:cSld>
  <p:clrMapOvr>
    <a:masterClrMapping/>
  </p:clrMapOvr>
  <mc:AlternateContent xmlns:mc="http://schemas.openxmlformats.org/markup-compatibility/2006" xmlns:p14="http://schemas.microsoft.com/office/powerpoint/2010/main">
    <mc:Choice Requires="p14">
      <p:transition spd="slow" p14:dur="2000" advTm="12594"/>
    </mc:Choice>
    <mc:Fallback xmlns="">
      <p:transition spd="slow" advTm="12594"/>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0378E-C705-4BFE-883F-5042B06E14AE}"/>
              </a:ext>
            </a:extLst>
          </p:cNvPr>
          <p:cNvSpPr>
            <a:spLocks noGrp="1"/>
          </p:cNvSpPr>
          <p:nvPr>
            <p:ph type="ctrTitle"/>
          </p:nvPr>
        </p:nvSpPr>
        <p:spPr>
          <a:xfrm>
            <a:off x="1507067" y="480060"/>
            <a:ext cx="7766936" cy="2327107"/>
          </a:xfrm>
        </p:spPr>
        <p:txBody>
          <a:bodyPr/>
          <a:lstStyle/>
          <a:p>
            <a:pPr algn="ctr"/>
            <a:r>
              <a:rPr lang="en-US" b="1" dirty="0"/>
              <a:t>Grace of God </a:t>
            </a:r>
            <a:br>
              <a:rPr lang="en-US" b="1" dirty="0"/>
            </a:br>
            <a:r>
              <a:rPr lang="en-US" b="1" dirty="0"/>
              <a:t>Rescue Mission</a:t>
            </a:r>
            <a:br>
              <a:rPr lang="en-US" b="1" dirty="0"/>
            </a:br>
            <a:r>
              <a:rPr lang="en-US" b="1" dirty="0"/>
              <a:t>$45,000</a:t>
            </a:r>
          </a:p>
        </p:txBody>
      </p:sp>
      <p:sp>
        <p:nvSpPr>
          <p:cNvPr id="3" name="Subtitle 2">
            <a:extLst>
              <a:ext uri="{FF2B5EF4-FFF2-40B4-BE49-F238E27FC236}">
                <a16:creationId xmlns:a16="http://schemas.microsoft.com/office/drawing/2014/main" id="{9EA20580-8D6A-453E-A258-A735B015FBC0}"/>
              </a:ext>
            </a:extLst>
          </p:cNvPr>
          <p:cNvSpPr>
            <a:spLocks noGrp="1"/>
          </p:cNvSpPr>
          <p:nvPr>
            <p:ph type="subTitle" idx="1"/>
          </p:nvPr>
        </p:nvSpPr>
        <p:spPr>
          <a:xfrm>
            <a:off x="480060" y="3257550"/>
            <a:ext cx="9544049" cy="2960370"/>
          </a:xfrm>
        </p:spPr>
        <p:txBody>
          <a:bodyPr>
            <a:normAutofit/>
          </a:bodyPr>
          <a:lstStyle/>
          <a:p>
            <a:pPr algn="l"/>
            <a:r>
              <a:rPr lang="en-US" sz="2800" dirty="0">
                <a:solidFill>
                  <a:schemeClr val="tx2">
                    <a:lumMod val="50000"/>
                  </a:schemeClr>
                </a:solidFill>
              </a:rPr>
              <a:t>Purchase and renovate a replacement facility for temporary housing for homeless men. This will increase the capacity of the mission and provide additional privacy for men in the shelter. The shelter is necessary as this mission helps to connect men with recovery services, healthy meals, and employment.  </a:t>
            </a:r>
          </a:p>
        </p:txBody>
      </p:sp>
    </p:spTree>
    <p:extLst>
      <p:ext uri="{BB962C8B-B14F-4D97-AF65-F5344CB8AC3E}">
        <p14:creationId xmlns:p14="http://schemas.microsoft.com/office/powerpoint/2010/main" val="2288492743"/>
      </p:ext>
    </p:extLst>
  </p:cSld>
  <p:clrMapOvr>
    <a:masterClrMapping/>
  </p:clrMapOvr>
  <mc:AlternateContent xmlns:mc="http://schemas.openxmlformats.org/markup-compatibility/2006" xmlns:p14="http://schemas.microsoft.com/office/powerpoint/2010/main">
    <mc:Choice Requires="p14">
      <p:transition spd="slow" p14:dur="2000" advTm="13105"/>
    </mc:Choice>
    <mc:Fallback xmlns="">
      <p:transition spd="slow" advTm="13105"/>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3CC34-A100-4402-AFC4-F23352169C27}"/>
              </a:ext>
            </a:extLst>
          </p:cNvPr>
          <p:cNvSpPr>
            <a:spLocks noGrp="1"/>
          </p:cNvSpPr>
          <p:nvPr>
            <p:ph type="ctrTitle"/>
          </p:nvPr>
        </p:nvSpPr>
        <p:spPr>
          <a:xfrm>
            <a:off x="1507067" y="1097280"/>
            <a:ext cx="7766936" cy="1805940"/>
          </a:xfrm>
        </p:spPr>
        <p:txBody>
          <a:bodyPr/>
          <a:lstStyle/>
          <a:p>
            <a:pPr algn="ctr"/>
            <a:r>
              <a:rPr lang="en-US" b="1" dirty="0"/>
              <a:t>Hope Center of Rutherford County </a:t>
            </a:r>
            <a:br>
              <a:rPr lang="en-US" b="1" dirty="0"/>
            </a:br>
            <a:r>
              <a:rPr lang="en-US" b="1" dirty="0"/>
              <a:t>$45,000</a:t>
            </a:r>
          </a:p>
        </p:txBody>
      </p:sp>
      <p:sp>
        <p:nvSpPr>
          <p:cNvPr id="3" name="Subtitle 2">
            <a:extLst>
              <a:ext uri="{FF2B5EF4-FFF2-40B4-BE49-F238E27FC236}">
                <a16:creationId xmlns:a16="http://schemas.microsoft.com/office/drawing/2014/main" id="{0E3339A0-FABE-4D82-B5ED-6551B552D007}"/>
              </a:ext>
            </a:extLst>
          </p:cNvPr>
          <p:cNvSpPr>
            <a:spLocks noGrp="1"/>
          </p:cNvSpPr>
          <p:nvPr>
            <p:ph type="subTitle" idx="1"/>
          </p:nvPr>
        </p:nvSpPr>
        <p:spPr>
          <a:xfrm>
            <a:off x="571500" y="3063241"/>
            <a:ext cx="9258300" cy="2084492"/>
          </a:xfrm>
        </p:spPr>
        <p:txBody>
          <a:bodyPr>
            <a:noAutofit/>
          </a:bodyPr>
          <a:lstStyle/>
          <a:p>
            <a:pPr algn="l"/>
            <a:r>
              <a:rPr lang="en-US" sz="3200" dirty="0">
                <a:solidFill>
                  <a:schemeClr val="tx2">
                    <a:lumMod val="50000"/>
                  </a:schemeClr>
                </a:solidFill>
              </a:rPr>
              <a:t>To renovate an existing home to be used as temporary housing for women with children who struggle with substance use and are striving to rebuild their lives. Women will receive mentoring, assistance with finding employment, and counseling. </a:t>
            </a:r>
          </a:p>
        </p:txBody>
      </p:sp>
    </p:spTree>
    <p:extLst>
      <p:ext uri="{BB962C8B-B14F-4D97-AF65-F5344CB8AC3E}">
        <p14:creationId xmlns:p14="http://schemas.microsoft.com/office/powerpoint/2010/main" val="701933487"/>
      </p:ext>
    </p:extLst>
  </p:cSld>
  <p:clrMapOvr>
    <a:masterClrMapping/>
  </p:clrMapOvr>
  <mc:AlternateContent xmlns:mc="http://schemas.openxmlformats.org/markup-compatibility/2006" xmlns:p14="http://schemas.microsoft.com/office/powerpoint/2010/main">
    <mc:Choice Requires="p14">
      <p:transition spd="slow" p14:dur="2000" advTm="13097"/>
    </mc:Choice>
    <mc:Fallback xmlns="">
      <p:transition spd="slow" advTm="13097"/>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D84B0-D980-49D9-8138-D48297A02CBF}"/>
              </a:ext>
            </a:extLst>
          </p:cNvPr>
          <p:cNvSpPr>
            <a:spLocks noGrp="1"/>
          </p:cNvSpPr>
          <p:nvPr>
            <p:ph type="ctrTitle"/>
          </p:nvPr>
        </p:nvSpPr>
        <p:spPr>
          <a:xfrm>
            <a:off x="457200" y="491490"/>
            <a:ext cx="9441180" cy="2114550"/>
          </a:xfrm>
        </p:spPr>
        <p:txBody>
          <a:bodyPr/>
          <a:lstStyle/>
          <a:p>
            <a:pPr algn="ctr"/>
            <a:r>
              <a:rPr lang="en-US" b="1" dirty="0"/>
              <a:t>Pilgrims Pathway </a:t>
            </a:r>
            <a:br>
              <a:rPr lang="en-US" b="1" dirty="0"/>
            </a:br>
            <a:r>
              <a:rPr lang="en-US" b="1" dirty="0"/>
              <a:t>House of Refuge </a:t>
            </a:r>
            <a:br>
              <a:rPr lang="en-US" b="1" dirty="0"/>
            </a:br>
            <a:r>
              <a:rPr lang="en-US" b="1" dirty="0"/>
              <a:t>$75,000 </a:t>
            </a:r>
          </a:p>
        </p:txBody>
      </p:sp>
      <p:sp>
        <p:nvSpPr>
          <p:cNvPr id="3" name="Subtitle 2">
            <a:extLst>
              <a:ext uri="{FF2B5EF4-FFF2-40B4-BE49-F238E27FC236}">
                <a16:creationId xmlns:a16="http://schemas.microsoft.com/office/drawing/2014/main" id="{74D12998-9D51-4EDA-8898-C8569D04F806}"/>
              </a:ext>
            </a:extLst>
          </p:cNvPr>
          <p:cNvSpPr>
            <a:spLocks noGrp="1"/>
          </p:cNvSpPr>
          <p:nvPr>
            <p:ph type="subTitle" idx="1"/>
          </p:nvPr>
        </p:nvSpPr>
        <p:spPr>
          <a:xfrm>
            <a:off x="537210" y="3051810"/>
            <a:ext cx="9224010" cy="3451860"/>
          </a:xfrm>
        </p:spPr>
        <p:txBody>
          <a:bodyPr>
            <a:noAutofit/>
          </a:bodyPr>
          <a:lstStyle/>
          <a:p>
            <a:pPr algn="l"/>
            <a:r>
              <a:rPr lang="en-US" sz="3200" dirty="0">
                <a:solidFill>
                  <a:schemeClr val="tx2">
                    <a:lumMod val="50000"/>
                  </a:schemeClr>
                </a:solidFill>
              </a:rPr>
              <a:t>To renovate a building to temporarily house men who are leaving prison or jail. The program will help men find employment and resources needed to keep them drug and alcohol free as they transition back into self-sufficiency.  </a:t>
            </a:r>
          </a:p>
        </p:txBody>
      </p:sp>
    </p:spTree>
    <p:extLst>
      <p:ext uri="{BB962C8B-B14F-4D97-AF65-F5344CB8AC3E}">
        <p14:creationId xmlns:p14="http://schemas.microsoft.com/office/powerpoint/2010/main" val="795763423"/>
      </p:ext>
    </p:extLst>
  </p:cSld>
  <p:clrMapOvr>
    <a:masterClrMapping/>
  </p:clrMapOvr>
  <mc:AlternateContent xmlns:mc="http://schemas.openxmlformats.org/markup-compatibility/2006" xmlns:p14="http://schemas.microsoft.com/office/powerpoint/2010/main">
    <mc:Choice Requires="p14">
      <p:transition spd="slow" p14:dur="2000" advTm="12330"/>
    </mc:Choice>
    <mc:Fallback xmlns="">
      <p:transition spd="slow" advTm="12330"/>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CF463-7FC8-450E-A06D-BDF9687C568D}"/>
              </a:ext>
            </a:extLst>
          </p:cNvPr>
          <p:cNvSpPr>
            <a:spLocks noGrp="1"/>
          </p:cNvSpPr>
          <p:nvPr>
            <p:ph type="ctrTitle"/>
          </p:nvPr>
        </p:nvSpPr>
        <p:spPr>
          <a:xfrm>
            <a:off x="308610" y="274320"/>
            <a:ext cx="9246870" cy="2297430"/>
          </a:xfrm>
        </p:spPr>
        <p:txBody>
          <a:bodyPr/>
          <a:lstStyle/>
          <a:p>
            <a:pPr algn="ctr"/>
            <a:r>
              <a:rPr lang="en-US" sz="4000" b="1" dirty="0"/>
              <a:t>Rutherford County Department of Social Services </a:t>
            </a:r>
            <a:br>
              <a:rPr lang="en-US" sz="4400" dirty="0"/>
            </a:br>
            <a:r>
              <a:rPr lang="en-US" sz="4400" b="1" dirty="0"/>
              <a:t>$50,000</a:t>
            </a:r>
          </a:p>
        </p:txBody>
      </p:sp>
      <p:sp>
        <p:nvSpPr>
          <p:cNvPr id="3" name="Subtitle 2">
            <a:extLst>
              <a:ext uri="{FF2B5EF4-FFF2-40B4-BE49-F238E27FC236}">
                <a16:creationId xmlns:a16="http://schemas.microsoft.com/office/drawing/2014/main" id="{BEC48C7F-81E6-49C2-AEA1-F230DDFC8C95}"/>
              </a:ext>
            </a:extLst>
          </p:cNvPr>
          <p:cNvSpPr>
            <a:spLocks noGrp="1"/>
          </p:cNvSpPr>
          <p:nvPr>
            <p:ph type="subTitle" idx="1"/>
          </p:nvPr>
        </p:nvSpPr>
        <p:spPr>
          <a:xfrm>
            <a:off x="182880" y="3006090"/>
            <a:ext cx="9841230" cy="3177540"/>
          </a:xfrm>
        </p:spPr>
        <p:txBody>
          <a:bodyPr>
            <a:noAutofit/>
          </a:bodyPr>
          <a:lstStyle/>
          <a:p>
            <a:pPr algn="l"/>
            <a:r>
              <a:rPr lang="en-US" sz="2800" dirty="0">
                <a:solidFill>
                  <a:schemeClr val="tx2">
                    <a:lumMod val="50000"/>
                  </a:schemeClr>
                </a:solidFill>
              </a:rPr>
              <a:t>To begin RESET: A peer support specialist to connect resources for mothers who whose children are in foster care or at risk of entering foster care because of mental health or substance use.  The program will serve up to 75 mothers per year and focus on finding treatment, employment, daycare, support groups, food, and housing. </a:t>
            </a:r>
          </a:p>
        </p:txBody>
      </p:sp>
    </p:spTree>
    <p:extLst>
      <p:ext uri="{BB962C8B-B14F-4D97-AF65-F5344CB8AC3E}">
        <p14:creationId xmlns:p14="http://schemas.microsoft.com/office/powerpoint/2010/main" val="3270534486"/>
      </p:ext>
    </p:extLst>
  </p:cSld>
  <p:clrMapOvr>
    <a:masterClrMapping/>
  </p:clrMapOvr>
  <mc:AlternateContent xmlns:mc="http://schemas.openxmlformats.org/markup-compatibility/2006" xmlns:p14="http://schemas.microsoft.com/office/powerpoint/2010/main">
    <mc:Choice Requires="p14">
      <p:transition spd="slow" p14:dur="2000" advTm="15905"/>
    </mc:Choice>
    <mc:Fallback xmlns="">
      <p:transition spd="slow" advTm="15905"/>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4524A-D483-4253-A101-281426DD6047}"/>
              </a:ext>
            </a:extLst>
          </p:cNvPr>
          <p:cNvSpPr>
            <a:spLocks noGrp="1"/>
          </p:cNvSpPr>
          <p:nvPr>
            <p:ph type="title"/>
          </p:nvPr>
        </p:nvSpPr>
        <p:spPr>
          <a:xfrm>
            <a:off x="342900" y="609600"/>
            <a:ext cx="9075420" cy="1320800"/>
          </a:xfrm>
        </p:spPr>
        <p:txBody>
          <a:bodyPr>
            <a:normAutofit fontScale="90000"/>
          </a:bodyPr>
          <a:lstStyle/>
          <a:p>
            <a:pPr algn="ctr"/>
            <a:r>
              <a:rPr lang="en-US" sz="4900" b="1" dirty="0"/>
              <a:t>United Way of Rutherford County</a:t>
            </a:r>
            <a:br>
              <a:rPr lang="en-US" sz="4900" b="1" dirty="0"/>
            </a:br>
            <a:r>
              <a:rPr lang="en-US" sz="4900" b="1" dirty="0"/>
              <a:t>$20,000</a:t>
            </a:r>
            <a:br>
              <a:rPr lang="en-US" dirty="0"/>
            </a:br>
            <a:endParaRPr lang="en-US" dirty="0"/>
          </a:p>
        </p:txBody>
      </p:sp>
      <p:sp>
        <p:nvSpPr>
          <p:cNvPr id="3" name="Content Placeholder 2">
            <a:extLst>
              <a:ext uri="{FF2B5EF4-FFF2-40B4-BE49-F238E27FC236}">
                <a16:creationId xmlns:a16="http://schemas.microsoft.com/office/drawing/2014/main" id="{7FEA0071-66CD-452A-B9F3-BDBF03D92AD6}"/>
              </a:ext>
            </a:extLst>
          </p:cNvPr>
          <p:cNvSpPr>
            <a:spLocks noGrp="1"/>
          </p:cNvSpPr>
          <p:nvPr>
            <p:ph idx="1"/>
          </p:nvPr>
        </p:nvSpPr>
        <p:spPr>
          <a:xfrm>
            <a:off x="342900" y="3017520"/>
            <a:ext cx="9409854" cy="3600450"/>
          </a:xfrm>
        </p:spPr>
        <p:txBody>
          <a:bodyPr>
            <a:noAutofit/>
          </a:bodyPr>
          <a:lstStyle/>
          <a:p>
            <a:pPr marL="0" indent="0">
              <a:buNone/>
            </a:pPr>
            <a:r>
              <a:rPr lang="en-US" sz="3000" dirty="0">
                <a:solidFill>
                  <a:schemeClr val="tx1">
                    <a:lumMod val="65000"/>
                    <a:lumOff val="35000"/>
                  </a:schemeClr>
                </a:solidFill>
              </a:rPr>
              <a:t>Funds to pay deposits, transitional housing rentals, work clothes, identification cards, and educational enrollment fees for persons leaving incarceration and returning to the community. Re-entry support is vital to a person who is desiring to change his/her life after incarceration. </a:t>
            </a:r>
          </a:p>
        </p:txBody>
      </p:sp>
    </p:spTree>
    <p:extLst>
      <p:ext uri="{BB962C8B-B14F-4D97-AF65-F5344CB8AC3E}">
        <p14:creationId xmlns:p14="http://schemas.microsoft.com/office/powerpoint/2010/main" val="775121542"/>
      </p:ext>
    </p:extLst>
  </p:cSld>
  <p:clrMapOvr>
    <a:masterClrMapping/>
  </p:clrMapOvr>
  <mc:AlternateContent xmlns:mc="http://schemas.openxmlformats.org/markup-compatibility/2006" xmlns:p14="http://schemas.microsoft.com/office/powerpoint/2010/main">
    <mc:Choice Requires="p14">
      <p:transition spd="slow" p14:dur="2000" advTm="13512"/>
    </mc:Choice>
    <mc:Fallback xmlns="">
      <p:transition spd="slow" advTm="13512"/>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2F728-E00C-4FE8-9890-61F4CD1ABBF8}"/>
              </a:ext>
            </a:extLst>
          </p:cNvPr>
          <p:cNvSpPr>
            <a:spLocks noGrp="1"/>
          </p:cNvSpPr>
          <p:nvPr>
            <p:ph type="ctrTitle"/>
          </p:nvPr>
        </p:nvSpPr>
        <p:spPr>
          <a:xfrm>
            <a:off x="1507067" y="114300"/>
            <a:ext cx="7766936" cy="2400300"/>
          </a:xfrm>
        </p:spPr>
        <p:txBody>
          <a:bodyPr/>
          <a:lstStyle/>
          <a:p>
            <a:pPr algn="ctr"/>
            <a:r>
              <a:rPr lang="en-US" b="1" dirty="0"/>
              <a:t>United Way of Rutherford County $10,000</a:t>
            </a:r>
          </a:p>
        </p:txBody>
      </p:sp>
      <p:sp>
        <p:nvSpPr>
          <p:cNvPr id="3" name="Subtitle 2">
            <a:extLst>
              <a:ext uri="{FF2B5EF4-FFF2-40B4-BE49-F238E27FC236}">
                <a16:creationId xmlns:a16="http://schemas.microsoft.com/office/drawing/2014/main" id="{889CCE9E-630F-4225-900F-BD1F74FA46B4}"/>
              </a:ext>
            </a:extLst>
          </p:cNvPr>
          <p:cNvSpPr>
            <a:spLocks noGrp="1"/>
          </p:cNvSpPr>
          <p:nvPr>
            <p:ph type="subTitle" idx="1"/>
          </p:nvPr>
        </p:nvSpPr>
        <p:spPr>
          <a:xfrm>
            <a:off x="342900" y="3074670"/>
            <a:ext cx="9715500" cy="3131821"/>
          </a:xfrm>
        </p:spPr>
        <p:txBody>
          <a:bodyPr>
            <a:normAutofit/>
          </a:bodyPr>
          <a:lstStyle/>
          <a:p>
            <a:pPr algn="l"/>
            <a:r>
              <a:rPr lang="en-US" sz="2800" dirty="0">
                <a:solidFill>
                  <a:schemeClr val="tx2">
                    <a:lumMod val="50000"/>
                  </a:schemeClr>
                </a:solidFill>
              </a:rPr>
              <a:t>To launch a community awareness campaign about the dangers of poly-drug use, including alcohol. Unintentional deaths resulting from a combination of drugs are on the increase, and many don’t recognize the danger.  The campaign will include prevention and treatment messaging</a:t>
            </a:r>
            <a:r>
              <a:rPr lang="en-US" dirty="0">
                <a:solidFill>
                  <a:schemeClr val="tx2">
                    <a:lumMod val="50000"/>
                  </a:schemeClr>
                </a:solidFill>
              </a:rPr>
              <a:t>. </a:t>
            </a:r>
          </a:p>
        </p:txBody>
      </p:sp>
    </p:spTree>
    <p:extLst>
      <p:ext uri="{BB962C8B-B14F-4D97-AF65-F5344CB8AC3E}">
        <p14:creationId xmlns:p14="http://schemas.microsoft.com/office/powerpoint/2010/main" val="1353342782"/>
      </p:ext>
    </p:extLst>
  </p:cSld>
  <p:clrMapOvr>
    <a:masterClrMapping/>
  </p:clrMapOvr>
  <mc:AlternateContent xmlns:mc="http://schemas.openxmlformats.org/markup-compatibility/2006" xmlns:p14="http://schemas.microsoft.com/office/powerpoint/2010/main">
    <mc:Choice Requires="p14">
      <p:transition spd="slow" p14:dur="2000" advTm="12754"/>
    </mc:Choice>
    <mc:Fallback xmlns="">
      <p:transition spd="slow" advTm="12754"/>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Rutherford Outdoor Coalition</a:t>
            </a:r>
            <a:br>
              <a:rPr lang="en-US" dirty="0"/>
            </a:br>
            <a:r>
              <a:rPr lang="en-US" dirty="0"/>
              <a:t>						$35,000</a:t>
            </a:r>
            <a:br>
              <a:rPr lang="en-US" dirty="0"/>
            </a:br>
            <a:r>
              <a:rPr lang="en-US" dirty="0"/>
              <a:t>					</a:t>
            </a:r>
          </a:p>
        </p:txBody>
      </p:sp>
      <p:sp>
        <p:nvSpPr>
          <p:cNvPr id="3" name="Text Placeholder 2"/>
          <p:cNvSpPr>
            <a:spLocks noGrp="1"/>
          </p:cNvSpPr>
          <p:nvPr>
            <p:ph type="body" idx="1"/>
          </p:nvPr>
        </p:nvSpPr>
        <p:spPr>
          <a:xfrm>
            <a:off x="677335" y="2637762"/>
            <a:ext cx="8596668" cy="3403600"/>
          </a:xfrm>
        </p:spPr>
        <p:txBody>
          <a:bodyPr>
            <a:normAutofit/>
          </a:bodyPr>
          <a:lstStyle/>
          <a:p>
            <a:r>
              <a:rPr lang="en-US" sz="3200" dirty="0"/>
              <a:t>Staff to increase usage of the Thermal Belt Rail Trail, the Purple Martin Greenway, hiking trails, and the Broad River, through walking clubs, a Race Series, group hikes, and paddle trips. </a:t>
            </a:r>
          </a:p>
        </p:txBody>
      </p:sp>
    </p:spTree>
    <p:extLst>
      <p:ext uri="{BB962C8B-B14F-4D97-AF65-F5344CB8AC3E}">
        <p14:creationId xmlns:p14="http://schemas.microsoft.com/office/powerpoint/2010/main" val="1335470189"/>
      </p:ext>
    </p:extLst>
  </p:cSld>
  <p:clrMapOvr>
    <a:masterClrMapping/>
  </p:clrMapOvr>
  <mc:AlternateContent xmlns:mc="http://schemas.openxmlformats.org/markup-compatibility/2006" xmlns:p14="http://schemas.microsoft.com/office/powerpoint/2010/main">
    <mc:Choice Requires="p14">
      <p:transition spd="slow" p14:dur="2000" advTm="13313"/>
    </mc:Choice>
    <mc:Fallback xmlns="">
      <p:transition spd="slow" advTm="13313"/>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2EEDB-17CB-4D35-B744-B3ABE646FF35}"/>
              </a:ext>
            </a:extLst>
          </p:cNvPr>
          <p:cNvSpPr>
            <a:spLocks noGrp="1"/>
          </p:cNvSpPr>
          <p:nvPr>
            <p:ph type="ctrTitle"/>
          </p:nvPr>
        </p:nvSpPr>
        <p:spPr>
          <a:xfrm>
            <a:off x="1520189" y="2320290"/>
            <a:ext cx="7696663" cy="3211830"/>
          </a:xfrm>
        </p:spPr>
        <p:txBody>
          <a:bodyPr/>
          <a:lstStyle/>
          <a:p>
            <a:pPr algn="ctr"/>
            <a:r>
              <a:rPr lang="en-US" sz="6600" b="1" dirty="0"/>
              <a:t>Substance Use</a:t>
            </a:r>
            <a:br>
              <a:rPr lang="en-US" sz="6600" b="1" dirty="0"/>
            </a:br>
            <a:r>
              <a:rPr lang="en-US" sz="6600" b="1" dirty="0">
                <a:latin typeface="Bradley Hand ITC" panose="03070402050302030203" pitchFamily="66" charset="0"/>
              </a:rPr>
              <a:t>Total Awards</a:t>
            </a:r>
            <a:br>
              <a:rPr lang="en-US" sz="6600" b="1" dirty="0"/>
            </a:br>
            <a:r>
              <a:rPr lang="en-US" sz="6600" b="1" dirty="0">
                <a:solidFill>
                  <a:srgbClr val="FF6600"/>
                </a:solidFill>
              </a:rPr>
              <a:t>$297,000</a:t>
            </a:r>
          </a:p>
        </p:txBody>
      </p:sp>
      <p:pic>
        <p:nvPicPr>
          <p:cNvPr id="3" name="Picture 2">
            <a:extLst>
              <a:ext uri="{FF2B5EF4-FFF2-40B4-BE49-F238E27FC236}">
                <a16:creationId xmlns:a16="http://schemas.microsoft.com/office/drawing/2014/main" id="{83B609A1-DD46-42AB-B0FA-9A7AFC027019}"/>
              </a:ext>
            </a:extLst>
          </p:cNvPr>
          <p:cNvPicPr>
            <a:picLocks noChangeAspect="1"/>
          </p:cNvPicPr>
          <p:nvPr/>
        </p:nvPicPr>
        <p:blipFill>
          <a:blip r:embed="rId2"/>
          <a:stretch>
            <a:fillRect/>
          </a:stretch>
        </p:blipFill>
        <p:spPr>
          <a:xfrm>
            <a:off x="1122967" y="243806"/>
            <a:ext cx="1182727" cy="1767993"/>
          </a:xfrm>
          <a:prstGeom prst="rect">
            <a:avLst/>
          </a:prstGeom>
        </p:spPr>
      </p:pic>
    </p:spTree>
    <p:extLst>
      <p:ext uri="{BB962C8B-B14F-4D97-AF65-F5344CB8AC3E}">
        <p14:creationId xmlns:p14="http://schemas.microsoft.com/office/powerpoint/2010/main" val="3122174672"/>
      </p:ext>
    </p:extLst>
  </p:cSld>
  <p:clrMapOvr>
    <a:masterClrMapping/>
  </p:clrMapOvr>
  <mc:AlternateContent xmlns:mc="http://schemas.openxmlformats.org/markup-compatibility/2006" xmlns:p14="http://schemas.microsoft.com/office/powerpoint/2010/main">
    <mc:Choice Requires="p14">
      <p:transition spd="slow" p14:dur="2000" advTm="11337"/>
    </mc:Choice>
    <mc:Fallback xmlns="">
      <p:transition spd="slow" advTm="11337"/>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77E4C-D9A0-49CA-8F0D-E264E3F865B7}"/>
              </a:ext>
            </a:extLst>
          </p:cNvPr>
          <p:cNvSpPr>
            <a:spLocks noGrp="1"/>
          </p:cNvSpPr>
          <p:nvPr>
            <p:ph type="ctrTitle"/>
          </p:nvPr>
        </p:nvSpPr>
        <p:spPr>
          <a:xfrm>
            <a:off x="1050324" y="2125362"/>
            <a:ext cx="8223679" cy="1519881"/>
          </a:xfrm>
        </p:spPr>
        <p:txBody>
          <a:bodyPr/>
          <a:lstStyle/>
          <a:p>
            <a:r>
              <a:rPr lang="en-US" b="1" dirty="0">
                <a:solidFill>
                  <a:schemeClr val="accent2">
                    <a:lumMod val="75000"/>
                  </a:schemeClr>
                </a:solidFill>
              </a:rPr>
              <a:t>Total 2018 Grant Awards </a:t>
            </a:r>
          </a:p>
        </p:txBody>
      </p:sp>
      <p:sp>
        <p:nvSpPr>
          <p:cNvPr id="3" name="Subtitle 2">
            <a:extLst>
              <a:ext uri="{FF2B5EF4-FFF2-40B4-BE49-F238E27FC236}">
                <a16:creationId xmlns:a16="http://schemas.microsoft.com/office/drawing/2014/main" id="{539D84EF-0089-4BED-9691-F0E604718EB0}"/>
              </a:ext>
            </a:extLst>
          </p:cNvPr>
          <p:cNvSpPr>
            <a:spLocks noGrp="1"/>
          </p:cNvSpPr>
          <p:nvPr>
            <p:ph type="subTitle" idx="1"/>
          </p:nvPr>
        </p:nvSpPr>
        <p:spPr/>
        <p:txBody>
          <a:bodyPr>
            <a:noAutofit/>
          </a:bodyPr>
          <a:lstStyle/>
          <a:p>
            <a:pPr algn="l"/>
            <a:r>
              <a:rPr lang="en-US" sz="8800" b="1" dirty="0">
                <a:solidFill>
                  <a:schemeClr val="accent1">
                    <a:lumMod val="75000"/>
                  </a:schemeClr>
                </a:solidFill>
              </a:rPr>
              <a:t>		</a:t>
            </a:r>
            <a:r>
              <a:rPr lang="en-US" sz="8800" b="1" dirty="0">
                <a:solidFill>
                  <a:srgbClr val="FF6600"/>
                </a:solidFill>
              </a:rPr>
              <a:t>$1,135,755</a:t>
            </a:r>
          </a:p>
        </p:txBody>
      </p:sp>
      <p:pic>
        <p:nvPicPr>
          <p:cNvPr id="4" name="Picture 3">
            <a:extLst>
              <a:ext uri="{FF2B5EF4-FFF2-40B4-BE49-F238E27FC236}">
                <a16:creationId xmlns:a16="http://schemas.microsoft.com/office/drawing/2014/main" id="{89274B76-D1E0-4732-AF3D-9165C0D6FF8A}"/>
              </a:ext>
            </a:extLst>
          </p:cNvPr>
          <p:cNvPicPr>
            <a:picLocks noChangeAspect="1"/>
          </p:cNvPicPr>
          <p:nvPr/>
        </p:nvPicPr>
        <p:blipFill>
          <a:blip r:embed="rId2"/>
          <a:stretch>
            <a:fillRect/>
          </a:stretch>
        </p:blipFill>
        <p:spPr>
          <a:xfrm>
            <a:off x="1507067" y="575694"/>
            <a:ext cx="1182727" cy="1767993"/>
          </a:xfrm>
          <a:prstGeom prst="rect">
            <a:avLst/>
          </a:prstGeom>
        </p:spPr>
      </p:pic>
    </p:spTree>
    <p:extLst>
      <p:ext uri="{BB962C8B-B14F-4D97-AF65-F5344CB8AC3E}">
        <p14:creationId xmlns:p14="http://schemas.microsoft.com/office/powerpoint/2010/main" val="255494357"/>
      </p:ext>
    </p:extLst>
  </p:cSld>
  <p:clrMapOvr>
    <a:masterClrMapping/>
  </p:clrMapOvr>
  <mc:AlternateContent xmlns:mc="http://schemas.openxmlformats.org/markup-compatibility/2006" xmlns:p14="http://schemas.microsoft.com/office/powerpoint/2010/main">
    <mc:Choice Requires="p14">
      <p:transition spd="slow" p14:dur="2000" advTm="16232"/>
    </mc:Choice>
    <mc:Fallback xmlns="">
      <p:transition spd="slow" advTm="16232"/>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EEEA0-A2CB-486F-8FDE-A96EF9B73497}"/>
              </a:ext>
            </a:extLst>
          </p:cNvPr>
          <p:cNvSpPr>
            <a:spLocks noGrp="1"/>
          </p:cNvSpPr>
          <p:nvPr>
            <p:ph type="title"/>
          </p:nvPr>
        </p:nvSpPr>
        <p:spPr>
          <a:xfrm>
            <a:off x="2926080" y="262890"/>
            <a:ext cx="6632448" cy="5977890"/>
          </a:xfrm>
        </p:spPr>
        <p:txBody>
          <a:bodyPr>
            <a:normAutofit/>
          </a:bodyPr>
          <a:lstStyle/>
          <a:p>
            <a:pPr algn="ctr"/>
            <a:br>
              <a:rPr lang="en-US" sz="7200" b="1" dirty="0">
                <a:solidFill>
                  <a:schemeClr val="accent1">
                    <a:lumMod val="75000"/>
                  </a:schemeClr>
                </a:solidFill>
                <a:latin typeface="Bradley Hand ITC" panose="03070402050302030203" pitchFamily="66" charset="0"/>
              </a:rPr>
            </a:br>
            <a:r>
              <a:rPr lang="en-US" sz="7200" b="1" dirty="0">
                <a:solidFill>
                  <a:schemeClr val="accent1">
                    <a:lumMod val="75000"/>
                  </a:schemeClr>
                </a:solidFill>
                <a:latin typeface="Bradley Hand ITC" panose="03070402050302030203" pitchFamily="66" charset="0"/>
              </a:rPr>
              <a:t>Congratulations to all 2018 Grant Recipients! </a:t>
            </a:r>
          </a:p>
        </p:txBody>
      </p:sp>
      <p:pic>
        <p:nvPicPr>
          <p:cNvPr id="4" name="Picture 3">
            <a:extLst>
              <a:ext uri="{FF2B5EF4-FFF2-40B4-BE49-F238E27FC236}">
                <a16:creationId xmlns:a16="http://schemas.microsoft.com/office/drawing/2014/main" id="{FCA3BE0D-E1EB-4DE1-AF4B-9AE0D814392F}"/>
              </a:ext>
            </a:extLst>
          </p:cNvPr>
          <p:cNvPicPr>
            <a:picLocks noChangeAspect="1"/>
          </p:cNvPicPr>
          <p:nvPr/>
        </p:nvPicPr>
        <p:blipFill>
          <a:blip r:embed="rId2"/>
          <a:stretch>
            <a:fillRect/>
          </a:stretch>
        </p:blipFill>
        <p:spPr>
          <a:xfrm>
            <a:off x="268033" y="2154936"/>
            <a:ext cx="2295525" cy="3257550"/>
          </a:xfrm>
          <a:prstGeom prst="rect">
            <a:avLst/>
          </a:prstGeom>
        </p:spPr>
      </p:pic>
    </p:spTree>
    <p:extLst>
      <p:ext uri="{BB962C8B-B14F-4D97-AF65-F5344CB8AC3E}">
        <p14:creationId xmlns:p14="http://schemas.microsoft.com/office/powerpoint/2010/main" val="3353562657"/>
      </p:ext>
    </p:extLst>
  </p:cSld>
  <p:clrMapOvr>
    <a:masterClrMapping/>
  </p:clrMapOvr>
  <mc:AlternateContent xmlns:mc="http://schemas.openxmlformats.org/markup-compatibility/2006" xmlns:p14="http://schemas.microsoft.com/office/powerpoint/2010/main">
    <mc:Choice Requires="p14">
      <p:transition spd="slow" p14:dur="2000" advTm="16187"/>
    </mc:Choice>
    <mc:Fallback xmlns="">
      <p:transition spd="slow" advTm="16187"/>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7045A-923F-4673-AF19-EB92E7E209B5}"/>
              </a:ext>
            </a:extLst>
          </p:cNvPr>
          <p:cNvSpPr>
            <a:spLocks noGrp="1"/>
          </p:cNvSpPr>
          <p:nvPr>
            <p:ph type="ctrTitle"/>
          </p:nvPr>
        </p:nvSpPr>
        <p:spPr>
          <a:xfrm>
            <a:off x="678642" y="160021"/>
            <a:ext cx="9196877" cy="822959"/>
          </a:xfrm>
        </p:spPr>
        <p:txBody>
          <a:bodyPr/>
          <a:lstStyle/>
          <a:p>
            <a:pPr algn="l"/>
            <a:r>
              <a:rPr lang="en-US" sz="3200" b="1" dirty="0"/>
              <a:t>        2018 Grants Awarded by the Auxiliary</a:t>
            </a:r>
          </a:p>
        </p:txBody>
      </p:sp>
      <p:sp>
        <p:nvSpPr>
          <p:cNvPr id="3" name="Subtitle 2">
            <a:extLst>
              <a:ext uri="{FF2B5EF4-FFF2-40B4-BE49-F238E27FC236}">
                <a16:creationId xmlns:a16="http://schemas.microsoft.com/office/drawing/2014/main" id="{73DDB0D4-F473-4A79-812C-84AB5A00DA16}"/>
              </a:ext>
            </a:extLst>
          </p:cNvPr>
          <p:cNvSpPr>
            <a:spLocks noGrp="1"/>
          </p:cNvSpPr>
          <p:nvPr>
            <p:ph type="subTitle" idx="1"/>
          </p:nvPr>
        </p:nvSpPr>
        <p:spPr>
          <a:xfrm>
            <a:off x="788670" y="1108710"/>
            <a:ext cx="8595360" cy="5589269"/>
          </a:xfrm>
        </p:spPr>
        <p:txBody>
          <a:bodyPr>
            <a:normAutofit fontScale="92500" lnSpcReduction="10000"/>
          </a:bodyPr>
          <a:lstStyle/>
          <a:p>
            <a:pPr algn="ctr"/>
            <a:r>
              <a:rPr lang="en-US" sz="3200" b="1" dirty="0">
                <a:solidFill>
                  <a:schemeClr val="tx2">
                    <a:lumMod val="50000"/>
                  </a:schemeClr>
                </a:solidFill>
              </a:rPr>
              <a:t>Betsy Ross 4-H Club</a:t>
            </a:r>
          </a:p>
          <a:p>
            <a:pPr algn="ctr"/>
            <a:r>
              <a:rPr lang="en-US" sz="3200" b="1" dirty="0">
                <a:solidFill>
                  <a:schemeClr val="tx2">
                    <a:lumMod val="50000"/>
                  </a:schemeClr>
                </a:solidFill>
              </a:rPr>
              <a:t>Forrest W. Hunt Elementary</a:t>
            </a:r>
          </a:p>
          <a:p>
            <a:pPr algn="ctr"/>
            <a:r>
              <a:rPr lang="en-US" sz="3200" b="1" dirty="0">
                <a:solidFill>
                  <a:schemeClr val="tx2">
                    <a:lumMod val="50000"/>
                  </a:schemeClr>
                </a:solidFill>
              </a:rPr>
              <a:t>Girl Scouts </a:t>
            </a:r>
          </a:p>
          <a:p>
            <a:pPr algn="ctr"/>
            <a:r>
              <a:rPr lang="en-US" sz="3200" b="1" dirty="0">
                <a:solidFill>
                  <a:schemeClr val="tx2">
                    <a:lumMod val="50000"/>
                  </a:schemeClr>
                </a:solidFill>
              </a:rPr>
              <a:t>Rutherford County Library Society</a:t>
            </a:r>
          </a:p>
          <a:p>
            <a:pPr algn="ctr"/>
            <a:r>
              <a:rPr lang="en-US" sz="3200" b="1" dirty="0">
                <a:solidFill>
                  <a:schemeClr val="tx2">
                    <a:lumMod val="50000"/>
                  </a:schemeClr>
                </a:solidFill>
              </a:rPr>
              <a:t>Rutherford Housing Partnership</a:t>
            </a:r>
          </a:p>
          <a:p>
            <a:pPr algn="ctr"/>
            <a:r>
              <a:rPr lang="en-US" sz="3200" b="1" dirty="0">
                <a:solidFill>
                  <a:schemeClr val="tx2">
                    <a:lumMod val="50000"/>
                  </a:schemeClr>
                </a:solidFill>
              </a:rPr>
              <a:t>Rutherford Life Services</a:t>
            </a:r>
          </a:p>
          <a:p>
            <a:pPr algn="ctr"/>
            <a:r>
              <a:rPr lang="en-US" sz="3200" b="1" dirty="0">
                <a:solidFill>
                  <a:schemeClr val="tx2">
                    <a:lumMod val="50000"/>
                  </a:schemeClr>
                </a:solidFill>
              </a:rPr>
              <a:t>Safe Kids Rutherford County</a:t>
            </a:r>
          </a:p>
          <a:p>
            <a:pPr algn="ctr"/>
            <a:r>
              <a:rPr lang="en-US" sz="3200" b="1" dirty="0">
                <a:solidFill>
                  <a:schemeClr val="tx2">
                    <a:lumMod val="50000"/>
                  </a:schemeClr>
                </a:solidFill>
              </a:rPr>
              <a:t>Trinity Christian School</a:t>
            </a:r>
          </a:p>
          <a:p>
            <a:pPr algn="ctr"/>
            <a:r>
              <a:rPr lang="en-US" sz="3200" b="1" dirty="0">
                <a:solidFill>
                  <a:schemeClr val="tx2">
                    <a:lumMod val="50000"/>
                  </a:schemeClr>
                </a:solidFill>
              </a:rPr>
              <a:t>Yokefellow Service Center</a:t>
            </a:r>
          </a:p>
          <a:p>
            <a:pPr algn="ctr"/>
            <a:r>
              <a:rPr lang="en-US" sz="3200" b="1" dirty="0">
                <a:solidFill>
                  <a:srgbClr val="FF6600"/>
                </a:solidFill>
              </a:rPr>
              <a:t>$46,244</a:t>
            </a:r>
          </a:p>
        </p:txBody>
      </p:sp>
    </p:spTree>
    <p:extLst>
      <p:ext uri="{BB962C8B-B14F-4D97-AF65-F5344CB8AC3E}">
        <p14:creationId xmlns:p14="http://schemas.microsoft.com/office/powerpoint/2010/main" val="3337875323"/>
      </p:ext>
    </p:extLst>
  </p:cSld>
  <p:clrMapOvr>
    <a:masterClrMapping/>
  </p:clrMapOvr>
  <mc:AlternateContent xmlns:mc="http://schemas.openxmlformats.org/markup-compatibility/2006" xmlns:p14="http://schemas.microsoft.com/office/powerpoint/2010/main">
    <mc:Choice Requires="p14">
      <p:transition spd="slow" p14:dur="2000" advTm="15905"/>
    </mc:Choice>
    <mc:Fallback xmlns="">
      <p:transition spd="slow" advTm="15905"/>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7C152-0C9B-40F2-8D5C-2A5A26D2ABB1}"/>
              </a:ext>
            </a:extLst>
          </p:cNvPr>
          <p:cNvSpPr>
            <a:spLocks noGrp="1"/>
          </p:cNvSpPr>
          <p:nvPr>
            <p:ph type="ctrTitle"/>
          </p:nvPr>
        </p:nvSpPr>
        <p:spPr/>
        <p:txBody>
          <a:bodyPr/>
          <a:lstStyle/>
          <a:p>
            <a:pPr algn="ctr"/>
            <a:br>
              <a:rPr lang="en-US" dirty="0">
                <a:solidFill>
                  <a:srgbClr val="0070C0"/>
                </a:solidFill>
              </a:rPr>
            </a:br>
            <a:br>
              <a:rPr lang="en-US" dirty="0">
                <a:solidFill>
                  <a:srgbClr val="0070C0"/>
                </a:solidFill>
              </a:rPr>
            </a:br>
            <a:br>
              <a:rPr lang="en-US" dirty="0">
                <a:solidFill>
                  <a:srgbClr val="0070C0"/>
                </a:solidFill>
              </a:rPr>
            </a:br>
            <a:r>
              <a:rPr lang="en-US" sz="4800" dirty="0">
                <a:solidFill>
                  <a:srgbClr val="5A7FB6"/>
                </a:solidFill>
              </a:rPr>
              <a:t>Follow </a:t>
            </a:r>
            <a:br>
              <a:rPr lang="en-US" sz="4800" dirty="0">
                <a:solidFill>
                  <a:srgbClr val="5A7FB6"/>
                </a:solidFill>
              </a:rPr>
            </a:br>
            <a:r>
              <a:rPr lang="en-US" sz="4800" dirty="0">
                <a:solidFill>
                  <a:srgbClr val="5A7FB6"/>
                </a:solidFill>
              </a:rPr>
              <a:t>RHI Legacy Foundation on Facebook to learn about future events. </a:t>
            </a:r>
          </a:p>
        </p:txBody>
      </p:sp>
      <p:pic>
        <p:nvPicPr>
          <p:cNvPr id="5" name="Picture 4">
            <a:extLst>
              <a:ext uri="{FF2B5EF4-FFF2-40B4-BE49-F238E27FC236}">
                <a16:creationId xmlns:a16="http://schemas.microsoft.com/office/drawing/2014/main" id="{F51ADF1E-2EE3-4F9A-84C3-19FA0E003F4E}"/>
              </a:ext>
            </a:extLst>
          </p:cNvPr>
          <p:cNvPicPr>
            <a:picLocks noChangeAspect="1"/>
          </p:cNvPicPr>
          <p:nvPr/>
        </p:nvPicPr>
        <p:blipFill>
          <a:blip r:embed="rId2"/>
          <a:stretch>
            <a:fillRect/>
          </a:stretch>
        </p:blipFill>
        <p:spPr>
          <a:xfrm>
            <a:off x="4648921" y="4295107"/>
            <a:ext cx="1742303" cy="1742303"/>
          </a:xfrm>
          <a:prstGeom prst="rect">
            <a:avLst/>
          </a:prstGeom>
        </p:spPr>
      </p:pic>
    </p:spTree>
    <p:extLst>
      <p:ext uri="{BB962C8B-B14F-4D97-AF65-F5344CB8AC3E}">
        <p14:creationId xmlns:p14="http://schemas.microsoft.com/office/powerpoint/2010/main" val="521294283"/>
      </p:ext>
    </p:extLst>
  </p:cSld>
  <p:clrMapOvr>
    <a:masterClrMapping/>
  </p:clrMapOvr>
  <mc:AlternateContent xmlns:mc="http://schemas.openxmlformats.org/markup-compatibility/2006" xmlns:p14="http://schemas.microsoft.com/office/powerpoint/2010/main">
    <mc:Choice Requires="p14">
      <p:transition spd="slow" p14:dur="2000" advTm="23176"/>
    </mc:Choice>
    <mc:Fallback xmlns="">
      <p:transition spd="slow" advTm="23176"/>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b="1" dirty="0"/>
              <a:t>	  		South Mountains </a:t>
            </a:r>
            <a:br>
              <a:rPr lang="en-US" b="1" dirty="0"/>
            </a:br>
            <a:r>
              <a:rPr lang="en-US" b="1" dirty="0"/>
              <a:t>			Christian Youth Camp</a:t>
            </a:r>
            <a:br>
              <a:rPr lang="en-US" b="1" dirty="0"/>
            </a:br>
            <a:r>
              <a:rPr lang="en-US" b="1" dirty="0"/>
              <a:t>						$16,400</a:t>
            </a:r>
            <a:br>
              <a:rPr lang="en-US" dirty="0"/>
            </a:br>
            <a:r>
              <a:rPr lang="en-US" dirty="0"/>
              <a:t>							</a:t>
            </a:r>
          </a:p>
        </p:txBody>
      </p:sp>
      <p:sp>
        <p:nvSpPr>
          <p:cNvPr id="3" name="Text Placeholder 2"/>
          <p:cNvSpPr>
            <a:spLocks noGrp="1"/>
          </p:cNvSpPr>
          <p:nvPr>
            <p:ph type="body" idx="1"/>
          </p:nvPr>
        </p:nvSpPr>
        <p:spPr>
          <a:xfrm>
            <a:off x="677335" y="3200400"/>
            <a:ext cx="8596668" cy="2840962"/>
          </a:xfrm>
        </p:spPr>
        <p:txBody>
          <a:bodyPr>
            <a:noAutofit/>
          </a:bodyPr>
          <a:lstStyle/>
          <a:p>
            <a:r>
              <a:rPr lang="en-US" sz="3600" dirty="0"/>
              <a:t>Scholarships for disadvantaged Rutherford County children to attend a full week of residential summer camp. </a:t>
            </a:r>
          </a:p>
        </p:txBody>
      </p:sp>
    </p:spTree>
    <p:extLst>
      <p:ext uri="{BB962C8B-B14F-4D97-AF65-F5344CB8AC3E}">
        <p14:creationId xmlns:p14="http://schemas.microsoft.com/office/powerpoint/2010/main" val="1699808270"/>
      </p:ext>
    </p:extLst>
  </p:cSld>
  <p:clrMapOvr>
    <a:masterClrMapping/>
  </p:clrMapOvr>
  <mc:AlternateContent xmlns:mc="http://schemas.openxmlformats.org/markup-compatibility/2006" xmlns:p14="http://schemas.microsoft.com/office/powerpoint/2010/main">
    <mc:Choice Requires="p14">
      <p:transition spd="slow" p14:dur="2000" advTm="14017"/>
    </mc:Choice>
    <mc:Fallback xmlns="">
      <p:transition spd="slow" advTm="14017"/>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2179320"/>
          </a:xfrm>
        </p:spPr>
        <p:txBody>
          <a:bodyPr/>
          <a:lstStyle/>
          <a:p>
            <a:r>
              <a:rPr lang="en-US" dirty="0"/>
              <a:t>			</a:t>
            </a:r>
            <a:r>
              <a:rPr lang="en-US" b="1" dirty="0"/>
              <a:t>Town of Forest City </a:t>
            </a:r>
            <a:br>
              <a:rPr lang="en-US" b="1" dirty="0"/>
            </a:br>
            <a:r>
              <a:rPr lang="en-US" b="1" dirty="0"/>
              <a:t>						$120,000</a:t>
            </a:r>
          </a:p>
        </p:txBody>
      </p:sp>
      <p:sp>
        <p:nvSpPr>
          <p:cNvPr id="3" name="Text Placeholder 2"/>
          <p:cNvSpPr>
            <a:spLocks noGrp="1"/>
          </p:cNvSpPr>
          <p:nvPr>
            <p:ph type="body" idx="1"/>
          </p:nvPr>
        </p:nvSpPr>
        <p:spPr>
          <a:xfrm>
            <a:off x="677334" y="3268980"/>
            <a:ext cx="8786705" cy="3177540"/>
          </a:xfrm>
        </p:spPr>
        <p:txBody>
          <a:bodyPr>
            <a:normAutofit/>
          </a:bodyPr>
          <a:lstStyle/>
          <a:p>
            <a:r>
              <a:rPr lang="en-US" sz="3200" dirty="0"/>
              <a:t>To renovate </a:t>
            </a:r>
            <a:r>
              <a:rPr lang="en-US" sz="3200" dirty="0" err="1"/>
              <a:t>Callison</a:t>
            </a:r>
            <a:r>
              <a:rPr lang="en-US" sz="3200" dirty="0"/>
              <a:t> Pool Picnic Pavilion, the only public pool located in Rutherford County. Add a new shelter and picnic tables for public use and increase space for viewing swimming lessons and competitions.  </a:t>
            </a:r>
          </a:p>
        </p:txBody>
      </p:sp>
    </p:spTree>
    <p:extLst>
      <p:ext uri="{BB962C8B-B14F-4D97-AF65-F5344CB8AC3E}">
        <p14:creationId xmlns:p14="http://schemas.microsoft.com/office/powerpoint/2010/main" val="2851777956"/>
      </p:ext>
    </p:extLst>
  </p:cSld>
  <p:clrMapOvr>
    <a:masterClrMapping/>
  </p:clrMapOvr>
  <mc:AlternateContent xmlns:mc="http://schemas.openxmlformats.org/markup-compatibility/2006" xmlns:p14="http://schemas.microsoft.com/office/powerpoint/2010/main">
    <mc:Choice Requires="p14">
      <p:transition spd="slow" p14:dur="2000" advTm="13391"/>
    </mc:Choice>
    <mc:Fallback xmlns="">
      <p:transition spd="slow" advTm="13391"/>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b="1" dirty="0"/>
              <a:t>Town of Rutherfordton</a:t>
            </a:r>
            <a:br>
              <a:rPr lang="en-US" b="1" dirty="0"/>
            </a:br>
            <a:r>
              <a:rPr lang="en-US" b="1" dirty="0"/>
              <a:t>							$100,000	</a:t>
            </a:r>
            <a:br>
              <a:rPr lang="en-US" dirty="0"/>
            </a:br>
            <a:r>
              <a:rPr lang="en-US" dirty="0"/>
              <a:t>						</a:t>
            </a:r>
          </a:p>
        </p:txBody>
      </p:sp>
      <p:sp>
        <p:nvSpPr>
          <p:cNvPr id="3" name="Text Placeholder 2"/>
          <p:cNvSpPr>
            <a:spLocks noGrp="1"/>
          </p:cNvSpPr>
          <p:nvPr>
            <p:ph type="body" idx="1"/>
          </p:nvPr>
        </p:nvSpPr>
        <p:spPr>
          <a:xfrm>
            <a:off x="677334" y="2951480"/>
            <a:ext cx="8775275" cy="3403600"/>
          </a:xfrm>
        </p:spPr>
        <p:txBody>
          <a:bodyPr>
            <a:noAutofit/>
          </a:bodyPr>
          <a:lstStyle/>
          <a:p>
            <a:r>
              <a:rPr lang="en-US" sz="3200" dirty="0"/>
              <a:t>To complete the Purple Martin Trail from Crestview Park to Kiwanis Park. This grant will complete Phase 5 of the trail construction and begin the development of Kiwanis Park, including rest rooms, picnic shelters, and a playground. </a:t>
            </a:r>
          </a:p>
        </p:txBody>
      </p:sp>
    </p:spTree>
    <p:extLst>
      <p:ext uri="{BB962C8B-B14F-4D97-AF65-F5344CB8AC3E}">
        <p14:creationId xmlns:p14="http://schemas.microsoft.com/office/powerpoint/2010/main" val="2906575713"/>
      </p:ext>
    </p:extLst>
  </p:cSld>
  <p:clrMapOvr>
    <a:masterClrMapping/>
  </p:clrMapOvr>
  <mc:AlternateContent xmlns:mc="http://schemas.openxmlformats.org/markup-compatibility/2006" xmlns:p14="http://schemas.microsoft.com/office/powerpoint/2010/main">
    <mc:Choice Requires="p14">
      <p:transition spd="slow" p14:dur="2000" advTm="14429"/>
    </mc:Choice>
    <mc:Fallback xmlns="">
      <p:transition spd="slow" advTm="14429"/>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a:t>
            </a:r>
            <a:r>
              <a:rPr lang="en-US" b="1" dirty="0"/>
              <a:t>Rutherfordton	</a:t>
            </a:r>
            <a:br>
              <a:rPr lang="en-US" b="1" dirty="0"/>
            </a:br>
            <a:r>
              <a:rPr lang="en-US" b="1" dirty="0"/>
              <a:t>Golf Course</a:t>
            </a:r>
            <a:br>
              <a:rPr lang="en-US" b="1" dirty="0"/>
            </a:br>
            <a:r>
              <a:rPr lang="en-US" b="1" dirty="0"/>
              <a:t>$8,000</a:t>
            </a:r>
            <a:br>
              <a:rPr lang="en-US" dirty="0"/>
            </a:br>
            <a:r>
              <a:rPr lang="en-US" dirty="0"/>
              <a:t>						</a:t>
            </a:r>
          </a:p>
        </p:txBody>
      </p:sp>
      <p:sp>
        <p:nvSpPr>
          <p:cNvPr id="3" name="Text Placeholder 2"/>
          <p:cNvSpPr>
            <a:spLocks noGrp="1"/>
          </p:cNvSpPr>
          <p:nvPr>
            <p:ph type="body" idx="1"/>
          </p:nvPr>
        </p:nvSpPr>
        <p:spPr>
          <a:xfrm>
            <a:off x="677334" y="3303270"/>
            <a:ext cx="9186755" cy="2738092"/>
          </a:xfrm>
        </p:spPr>
        <p:txBody>
          <a:bodyPr>
            <a:normAutofit/>
          </a:bodyPr>
          <a:lstStyle/>
          <a:p>
            <a:r>
              <a:rPr lang="en-US" sz="3200" dirty="0"/>
              <a:t>To repair and upgrade the irrigation system at the Rutherfordton Golf Course. This will improve course conditions and encourage people of all ages to take part in golf. </a:t>
            </a:r>
          </a:p>
        </p:txBody>
      </p:sp>
    </p:spTree>
    <p:extLst>
      <p:ext uri="{BB962C8B-B14F-4D97-AF65-F5344CB8AC3E}">
        <p14:creationId xmlns:p14="http://schemas.microsoft.com/office/powerpoint/2010/main" val="1632644666"/>
      </p:ext>
    </p:extLst>
  </p:cSld>
  <p:clrMapOvr>
    <a:masterClrMapping/>
  </p:clrMapOvr>
  <mc:AlternateContent xmlns:mc="http://schemas.openxmlformats.org/markup-compatibility/2006" xmlns:p14="http://schemas.microsoft.com/office/powerpoint/2010/main">
    <mc:Choice Requires="p14">
      <p:transition spd="slow" p14:dur="2000" advTm="14038"/>
    </mc:Choice>
    <mc:Fallback xmlns="">
      <p:transition spd="slow" advTm="14038"/>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926</TotalTime>
  <Words>2224</Words>
  <Application>Microsoft Macintosh PowerPoint</Application>
  <PresentationFormat>Widescreen</PresentationFormat>
  <Paragraphs>115</Paragraphs>
  <Slides>54</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Slide Titles</vt:lpstr>
      </vt:variant>
      <vt:variant>
        <vt:i4>54</vt:i4>
      </vt:variant>
      <vt:variant>
        <vt:lpstr>Custom Shows</vt:lpstr>
      </vt:variant>
      <vt:variant>
        <vt:i4>1</vt:i4>
      </vt:variant>
    </vt:vector>
  </HeadingPairs>
  <TitlesOfParts>
    <vt:vector size="60" baseType="lpstr">
      <vt:lpstr>Arial</vt:lpstr>
      <vt:lpstr>Bradley Hand ITC</vt:lpstr>
      <vt:lpstr>Trebuchet MS</vt:lpstr>
      <vt:lpstr>Wingdings 3</vt:lpstr>
      <vt:lpstr>Facet</vt:lpstr>
      <vt:lpstr>A Healthy Connection</vt:lpstr>
      <vt:lpstr>      Active Living</vt:lpstr>
      <vt:lpstr>   Rutherford County        $8,000       </vt:lpstr>
      <vt:lpstr>Rutherford Opportunity Center        $8,500        </vt:lpstr>
      <vt:lpstr>Rutherford Outdoor Coalition       $35,000      </vt:lpstr>
      <vt:lpstr>      South Mountains     Christian Youth Camp       $16,400        </vt:lpstr>
      <vt:lpstr>   Town of Forest City        $120,000</vt:lpstr>
      <vt:lpstr>   Town of Rutherfordton        $100,000        </vt:lpstr>
      <vt:lpstr> Rutherfordton  Golf Course $8,000       </vt:lpstr>
      <vt:lpstr> Town of Spindale Parks and Recreation $54,810</vt:lpstr>
      <vt:lpstr>   Union Mills Learning Center       $25,000      </vt:lpstr>
      <vt:lpstr>            Active Living      Total Awards      $375,710                </vt:lpstr>
      <vt:lpstr>    Chronic Disease</vt:lpstr>
      <vt:lpstr>  Chase Corner Ministries         $12,000</vt:lpstr>
      <vt:lpstr>Community Health Council of      Rutherford County         $10,000</vt:lpstr>
      <vt:lpstr>Isothermal Community College        $62,000</vt:lpstr>
      <vt:lpstr>Partnership for Children  of the Foothills   $19,695</vt:lpstr>
      <vt:lpstr>  Rutherford County EMS       $25,000</vt:lpstr>
      <vt:lpstr>United Way of Rutherford County            $7,000</vt:lpstr>
      <vt:lpstr>  Chronic Disease Total Awards $135,695</vt:lpstr>
      <vt:lpstr>    Healthy Eating</vt:lpstr>
      <vt:lpstr>   Basics Christian Ministries        $10,000</vt:lpstr>
      <vt:lpstr>  Chase Corner Ministries            $1,200</vt:lpstr>
      <vt:lpstr>Family Resources  of Rutherford County  $2,000 </vt:lpstr>
      <vt:lpstr>   Grahamtown Team        $7,250       </vt:lpstr>
      <vt:lpstr>Green River Baptist Association        $10,500 </vt:lpstr>
      <vt:lpstr>Hickory Nut Gorge Outreach       $10,000</vt:lpstr>
      <vt:lpstr>  Jericho Road Soup Kitchen        $10,000</vt:lpstr>
      <vt:lpstr>KidSenses InterACTIVE Museum       $75,000</vt:lpstr>
      <vt:lpstr>  Liberty Baptist Church          $3,000 </vt:lpstr>
      <vt:lpstr>NC Cooperative Extension Speedway to Healthy $5,900</vt:lpstr>
      <vt:lpstr>   Neighbors Pantry       $5,000      </vt:lpstr>
      <vt:lpstr>New Beginnings Soup Kitchen       $10,000</vt:lpstr>
      <vt:lpstr>Rutherford County Schools Education Foundation $45,000</vt:lpstr>
      <vt:lpstr> Rutherford County Schools       Education Foundation       $35,000</vt:lpstr>
      <vt:lpstr>Rutherford County  Senior Center $50,000</vt:lpstr>
      <vt:lpstr>    The Salvation Army         $7,500</vt:lpstr>
      <vt:lpstr>   Town of Forest City         $40,000</vt:lpstr>
      <vt:lpstr>       Healthy Eating    Total Awards     $327,350      </vt:lpstr>
      <vt:lpstr>         Substance Use</vt:lpstr>
      <vt:lpstr>Abounding Grace Ministries $17,000</vt:lpstr>
      <vt:lpstr>Blue Ridge Community Action – NetworX $15,000</vt:lpstr>
      <vt:lpstr>Foothills Harvest Transitional Services – Lydia’s Place  $20,000 </vt:lpstr>
      <vt:lpstr>Grace of God  Rescue Mission $45,000</vt:lpstr>
      <vt:lpstr>Hope Center of Rutherford County  $45,000</vt:lpstr>
      <vt:lpstr>Pilgrims Pathway  House of Refuge  $75,000 </vt:lpstr>
      <vt:lpstr>Rutherford County Department of Social Services  $50,000</vt:lpstr>
      <vt:lpstr>United Way of Rutherford County $20,000 </vt:lpstr>
      <vt:lpstr>United Way of Rutherford County $10,000</vt:lpstr>
      <vt:lpstr>Substance Use Total Awards $297,000</vt:lpstr>
      <vt:lpstr>Total 2018 Grant Awards </vt:lpstr>
      <vt:lpstr> Congratulations to all 2018 Grant Recipients! </vt:lpstr>
      <vt:lpstr>        2018 Grants Awarded by the Auxiliary</vt:lpstr>
      <vt:lpstr>   Follow  RHI Legacy Foundation on Facebook to learn about future events. </vt:lpstr>
      <vt:lpstr>A Healthy Connection 2018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Healthy Connection</dc:title>
  <dc:creator>Jill Miracle</dc:creator>
  <cp:lastModifiedBy>SPLASH CALENDAR</cp:lastModifiedBy>
  <cp:revision>38</cp:revision>
  <cp:lastPrinted>2018-10-05T01:27:16Z</cp:lastPrinted>
  <dcterms:created xsi:type="dcterms:W3CDTF">2015-08-23T21:31:50Z</dcterms:created>
  <dcterms:modified xsi:type="dcterms:W3CDTF">2019-11-04T16:51:38Z</dcterms:modified>
</cp:coreProperties>
</file>