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sldIdLst>
    <p:sldId id="256" r:id="rId5"/>
    <p:sldId id="257" r:id="rId6"/>
    <p:sldId id="317" r:id="rId7"/>
    <p:sldId id="278" r:id="rId8"/>
    <p:sldId id="286" r:id="rId9"/>
    <p:sldId id="293" r:id="rId10"/>
    <p:sldId id="273" r:id="rId11"/>
    <p:sldId id="287" r:id="rId12"/>
    <p:sldId id="296" r:id="rId13"/>
    <p:sldId id="295" r:id="rId14"/>
    <p:sldId id="288" r:id="rId15"/>
    <p:sldId id="297" r:id="rId16"/>
    <p:sldId id="309" r:id="rId17"/>
    <p:sldId id="308" r:id="rId18"/>
    <p:sldId id="304" r:id="rId19"/>
    <p:sldId id="267" r:id="rId20"/>
    <p:sldId id="284" r:id="rId21"/>
    <p:sldId id="276" r:id="rId22"/>
    <p:sldId id="300" r:id="rId23"/>
    <p:sldId id="318" r:id="rId24"/>
    <p:sldId id="258" r:id="rId25"/>
    <p:sldId id="259" r:id="rId26"/>
    <p:sldId id="260" r:id="rId27"/>
    <p:sldId id="265" r:id="rId28"/>
    <p:sldId id="307" r:id="rId29"/>
    <p:sldId id="320" r:id="rId30"/>
    <p:sldId id="261" r:id="rId31"/>
    <p:sldId id="274" r:id="rId32"/>
    <p:sldId id="319" r:id="rId33"/>
    <p:sldId id="285" r:id="rId34"/>
    <p:sldId id="280" r:id="rId35"/>
    <p:sldId id="262" r:id="rId36"/>
    <p:sldId id="263" r:id="rId37"/>
    <p:sldId id="301" r:id="rId38"/>
    <p:sldId id="269" r:id="rId39"/>
    <p:sldId id="268" r:id="rId40"/>
    <p:sldId id="270" r:id="rId41"/>
    <p:sldId id="272" r:id="rId42"/>
    <p:sldId id="275" r:id="rId43"/>
    <p:sldId id="266" r:id="rId44"/>
    <p:sldId id="271" r:id="rId45"/>
    <p:sldId id="277" r:id="rId46"/>
    <p:sldId id="279" r:id="rId47"/>
    <p:sldId id="283" r:id="rId48"/>
    <p:sldId id="281" r:id="rId49"/>
    <p:sldId id="302" r:id="rId50"/>
    <p:sldId id="315" r:id="rId51"/>
    <p:sldId id="313" r:id="rId52"/>
    <p:sldId id="316" r:id="rId53"/>
    <p:sldId id="321" r:id="rId5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7FB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0E4FDE-5AB5-4DFB-99F4-0BF88D61889E}" v="11" dt="2019-10-04T01:11:00.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94660"/>
  </p:normalViewPr>
  <p:slideViewPr>
    <p:cSldViewPr snapToGrid="0">
      <p:cViewPr varScale="1">
        <p:scale>
          <a:sx n="128" d="100"/>
          <a:sy n="128"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84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968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7996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1368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28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6215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66178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284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635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564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3755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291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719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937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8106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61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11/4/19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697623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26031"/>
            <a:ext cx="9806940" cy="1417320"/>
          </a:xfrm>
        </p:spPr>
        <p:txBody>
          <a:bodyPr/>
          <a:lstStyle/>
          <a:p>
            <a:r>
              <a:rPr lang="en-US" sz="7200" b="1" dirty="0">
                <a:solidFill>
                  <a:schemeClr val="accent1">
                    <a:lumMod val="75000"/>
                  </a:schemeClr>
                </a:solidFill>
                <a:latin typeface="Book Antiqua" panose="02040602050305030304" pitchFamily="18" charset="0"/>
              </a:rPr>
              <a:t>A Healthy Connection</a:t>
            </a:r>
          </a:p>
        </p:txBody>
      </p:sp>
      <p:sp>
        <p:nvSpPr>
          <p:cNvPr id="3" name="Subtitle 2"/>
          <p:cNvSpPr>
            <a:spLocks noGrp="1"/>
          </p:cNvSpPr>
          <p:nvPr>
            <p:ph type="subTitle" idx="1"/>
          </p:nvPr>
        </p:nvSpPr>
        <p:spPr>
          <a:xfrm>
            <a:off x="880111" y="3646170"/>
            <a:ext cx="7475219" cy="2897713"/>
          </a:xfrm>
        </p:spPr>
        <p:txBody>
          <a:bodyPr>
            <a:normAutofit/>
          </a:bodyPr>
          <a:lstStyle/>
          <a:p>
            <a:endParaRPr lang="en-US" sz="3200" dirty="0"/>
          </a:p>
          <a:p>
            <a:r>
              <a:rPr lang="en-US" sz="6000" b="1" dirty="0">
                <a:solidFill>
                  <a:srgbClr val="FF6600"/>
                </a:solidFill>
              </a:rPr>
              <a:t>Honoring Our 2019</a:t>
            </a:r>
          </a:p>
          <a:p>
            <a:r>
              <a:rPr lang="en-US" sz="6000" b="1" dirty="0">
                <a:solidFill>
                  <a:srgbClr val="FF6600"/>
                </a:solidFill>
              </a:rPr>
              <a:t>Grant Recipients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462" y="222677"/>
            <a:ext cx="1643024" cy="2447925"/>
          </a:xfrm>
          <a:prstGeom prst="rect">
            <a:avLst/>
          </a:prstGeom>
        </p:spPr>
      </p:pic>
    </p:spTree>
    <p:extLst>
      <p:ext uri="{BB962C8B-B14F-4D97-AF65-F5344CB8AC3E}">
        <p14:creationId xmlns:p14="http://schemas.microsoft.com/office/powerpoint/2010/main" val="3720078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974071"/>
          </a:xfrm>
        </p:spPr>
        <p:txBody>
          <a:bodyPr/>
          <a:lstStyle/>
          <a:p>
            <a:pPr algn="ctr"/>
            <a:r>
              <a:rPr lang="en-US" dirty="0"/>
              <a:t>	</a:t>
            </a:r>
            <a:r>
              <a:rPr lang="en-US" b="1" dirty="0"/>
              <a:t>Rutherfordton	</a:t>
            </a:r>
            <a:br>
              <a:rPr lang="en-US" b="1" dirty="0"/>
            </a:br>
            <a:r>
              <a:rPr lang="en-US" b="1" dirty="0"/>
              <a:t>Outdoor Coalition</a:t>
            </a:r>
            <a:br>
              <a:rPr lang="en-US" b="1" dirty="0"/>
            </a:br>
            <a:r>
              <a:rPr lang="en-US" b="1" dirty="0"/>
              <a:t>$35,000</a:t>
            </a:r>
            <a:br>
              <a:rPr lang="en-US" dirty="0"/>
            </a:br>
            <a:r>
              <a:rPr lang="en-US" dirty="0"/>
              <a:t>						</a:t>
            </a:r>
          </a:p>
        </p:txBody>
      </p:sp>
      <p:sp>
        <p:nvSpPr>
          <p:cNvPr id="3" name="Text Placeholder 2"/>
          <p:cNvSpPr>
            <a:spLocks noGrp="1"/>
          </p:cNvSpPr>
          <p:nvPr>
            <p:ph type="body" idx="1"/>
          </p:nvPr>
        </p:nvSpPr>
        <p:spPr>
          <a:xfrm>
            <a:off x="677334" y="2801073"/>
            <a:ext cx="9311618" cy="3738623"/>
          </a:xfrm>
        </p:spPr>
        <p:txBody>
          <a:bodyPr>
            <a:normAutofit lnSpcReduction="10000"/>
          </a:bodyPr>
          <a:lstStyle/>
          <a:p>
            <a:r>
              <a:rPr lang="en-US" sz="3200" dirty="0"/>
              <a:t>To provide operating expenses to manage outdoor programs including hiking, walking, biking, paddling, and running.  This group hosts the local Race Series and organizes volunteer efforts to maintain local trails and rivers. In early 2020, ROC could begin work with Active Routes to Schools, a statewide bike and pedestrian safety program.   </a:t>
            </a:r>
          </a:p>
        </p:txBody>
      </p:sp>
    </p:spTree>
    <p:extLst>
      <p:ext uri="{BB962C8B-B14F-4D97-AF65-F5344CB8AC3E}">
        <p14:creationId xmlns:p14="http://schemas.microsoft.com/office/powerpoint/2010/main" val="163264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476500"/>
          </a:xfrm>
        </p:spPr>
        <p:txBody>
          <a:bodyPr/>
          <a:lstStyle/>
          <a:p>
            <a:pPr algn="ctr"/>
            <a:r>
              <a:rPr lang="en-US" b="1" dirty="0"/>
              <a:t>	South Mountain </a:t>
            </a:r>
            <a:br>
              <a:rPr lang="en-US" b="1" dirty="0"/>
            </a:br>
            <a:r>
              <a:rPr lang="en-US" b="1" dirty="0"/>
              <a:t>Christian Camp</a:t>
            </a:r>
            <a:br>
              <a:rPr lang="en-US" b="1" dirty="0"/>
            </a:br>
            <a:r>
              <a:rPr lang="en-US" b="1" dirty="0"/>
              <a:t>$16,800</a:t>
            </a:r>
          </a:p>
        </p:txBody>
      </p:sp>
      <p:sp>
        <p:nvSpPr>
          <p:cNvPr id="3" name="Text Placeholder 2"/>
          <p:cNvSpPr>
            <a:spLocks noGrp="1"/>
          </p:cNvSpPr>
          <p:nvPr>
            <p:ph type="body" idx="1"/>
          </p:nvPr>
        </p:nvSpPr>
        <p:spPr>
          <a:xfrm>
            <a:off x="677334" y="2743200"/>
            <a:ext cx="9061025" cy="3298162"/>
          </a:xfrm>
        </p:spPr>
        <p:txBody>
          <a:bodyPr>
            <a:normAutofit/>
          </a:bodyPr>
          <a:lstStyle/>
          <a:p>
            <a:r>
              <a:rPr lang="en-US" sz="3200" dirty="0"/>
              <a:t>To provide registration fees for 80 Rutherford County youth who would not be able to attend a week of camp. SMCC offers a wide variety of outdoor experiences and healthy food during Camp week. </a:t>
            </a:r>
          </a:p>
          <a:p>
            <a:endParaRPr lang="en-US" sz="3200" dirty="0"/>
          </a:p>
        </p:txBody>
      </p:sp>
    </p:spTree>
    <p:extLst>
      <p:ext uri="{BB962C8B-B14F-4D97-AF65-F5344CB8AC3E}">
        <p14:creationId xmlns:p14="http://schemas.microsoft.com/office/powerpoint/2010/main" val="1767680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46725" cy="2327910"/>
          </a:xfrm>
        </p:spPr>
        <p:txBody>
          <a:bodyPr/>
          <a:lstStyle/>
          <a:p>
            <a:r>
              <a:rPr lang="en-US" b="1" dirty="0"/>
              <a:t>          Special Olympics</a:t>
            </a:r>
            <a:br>
              <a:rPr lang="en-US" b="1" dirty="0"/>
            </a:br>
            <a:r>
              <a:rPr lang="en-US" b="1" dirty="0"/>
              <a:t>                 $10,000</a:t>
            </a:r>
            <a:br>
              <a:rPr lang="en-US" dirty="0"/>
            </a:br>
            <a:r>
              <a:rPr lang="en-US" dirty="0"/>
              <a:t>					</a:t>
            </a:r>
          </a:p>
        </p:txBody>
      </p:sp>
      <p:sp>
        <p:nvSpPr>
          <p:cNvPr id="3" name="Text Placeholder 2"/>
          <p:cNvSpPr>
            <a:spLocks noGrp="1"/>
          </p:cNvSpPr>
          <p:nvPr>
            <p:ph type="body" idx="1"/>
          </p:nvPr>
        </p:nvSpPr>
        <p:spPr>
          <a:xfrm>
            <a:off x="677334" y="2581154"/>
            <a:ext cx="9095315" cy="3751066"/>
          </a:xfrm>
        </p:spPr>
        <p:txBody>
          <a:bodyPr>
            <a:noAutofit/>
          </a:bodyPr>
          <a:lstStyle/>
          <a:p>
            <a:r>
              <a:rPr lang="en-US" sz="3200" dirty="0"/>
              <a:t>To reinstate Special Olympics in Rutherford County, free of cost to the participants. Special Olympics is a recreational competition for children and adults with intellectual disabilities. Special Olympics will also provide medical screenings for the participants.   </a:t>
            </a:r>
          </a:p>
        </p:txBody>
      </p:sp>
    </p:spTree>
    <p:extLst>
      <p:ext uri="{BB962C8B-B14F-4D97-AF65-F5344CB8AC3E}">
        <p14:creationId xmlns:p14="http://schemas.microsoft.com/office/powerpoint/2010/main" val="1867835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CF463-7FC8-450E-A06D-BDF9687C568D}"/>
              </a:ext>
            </a:extLst>
          </p:cNvPr>
          <p:cNvSpPr>
            <a:spLocks noGrp="1"/>
          </p:cNvSpPr>
          <p:nvPr>
            <p:ph type="ctrTitle"/>
          </p:nvPr>
        </p:nvSpPr>
        <p:spPr>
          <a:xfrm>
            <a:off x="308610" y="274320"/>
            <a:ext cx="9246870" cy="2297430"/>
          </a:xfrm>
        </p:spPr>
        <p:txBody>
          <a:bodyPr/>
          <a:lstStyle/>
          <a:p>
            <a:pPr algn="ctr"/>
            <a:r>
              <a:rPr lang="en-US" sz="4400" b="1" dirty="0"/>
              <a:t>Town of Forest City</a:t>
            </a:r>
            <a:br>
              <a:rPr lang="en-US" sz="4400" b="1" dirty="0"/>
            </a:br>
            <a:r>
              <a:rPr lang="en-US" sz="4400" b="1" dirty="0"/>
              <a:t>$175,000</a:t>
            </a:r>
          </a:p>
        </p:txBody>
      </p:sp>
      <p:sp>
        <p:nvSpPr>
          <p:cNvPr id="3" name="Subtitle 2">
            <a:extLst>
              <a:ext uri="{FF2B5EF4-FFF2-40B4-BE49-F238E27FC236}">
                <a16:creationId xmlns:a16="http://schemas.microsoft.com/office/drawing/2014/main" id="{BEC48C7F-81E6-49C2-AEA1-F230DDFC8C95}"/>
              </a:ext>
            </a:extLst>
          </p:cNvPr>
          <p:cNvSpPr>
            <a:spLocks noGrp="1"/>
          </p:cNvSpPr>
          <p:nvPr>
            <p:ph type="subTitle" idx="1"/>
          </p:nvPr>
        </p:nvSpPr>
        <p:spPr>
          <a:xfrm>
            <a:off x="752354" y="3006090"/>
            <a:ext cx="8803126" cy="3177540"/>
          </a:xfrm>
        </p:spPr>
        <p:txBody>
          <a:bodyPr>
            <a:noAutofit/>
          </a:bodyPr>
          <a:lstStyle/>
          <a:p>
            <a:pPr algn="l"/>
            <a:r>
              <a:rPr lang="en-US" sz="2800" dirty="0">
                <a:solidFill>
                  <a:schemeClr val="tx2">
                    <a:lumMod val="50000"/>
                  </a:schemeClr>
                </a:solidFill>
              </a:rPr>
              <a:t>To replace the rubberized topcoat on </a:t>
            </a:r>
            <a:r>
              <a:rPr lang="en-US" sz="2800" dirty="0" err="1">
                <a:solidFill>
                  <a:schemeClr val="tx2">
                    <a:lumMod val="50000"/>
                  </a:schemeClr>
                </a:solidFill>
              </a:rPr>
              <a:t>Summey</a:t>
            </a:r>
            <a:r>
              <a:rPr lang="en-US" sz="2800" dirty="0">
                <a:solidFill>
                  <a:schemeClr val="tx2">
                    <a:lumMod val="50000"/>
                  </a:schemeClr>
                </a:solidFill>
              </a:rPr>
              <a:t> Park Walking Track. The surface offers a low impact covering and good traction for individuals, community groups, schools, and clients participating in physical rehabilitation. </a:t>
            </a:r>
          </a:p>
        </p:txBody>
      </p:sp>
    </p:spTree>
    <p:extLst>
      <p:ext uri="{BB962C8B-B14F-4D97-AF65-F5344CB8AC3E}">
        <p14:creationId xmlns:p14="http://schemas.microsoft.com/office/powerpoint/2010/main" val="3270534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D84B0-D980-49D9-8138-D48297A02CBF}"/>
              </a:ext>
            </a:extLst>
          </p:cNvPr>
          <p:cNvSpPr>
            <a:spLocks noGrp="1"/>
          </p:cNvSpPr>
          <p:nvPr>
            <p:ph type="ctrTitle"/>
          </p:nvPr>
        </p:nvSpPr>
        <p:spPr>
          <a:xfrm>
            <a:off x="457200" y="491490"/>
            <a:ext cx="9441180" cy="2114550"/>
          </a:xfrm>
        </p:spPr>
        <p:txBody>
          <a:bodyPr/>
          <a:lstStyle/>
          <a:p>
            <a:pPr algn="ctr"/>
            <a:r>
              <a:rPr lang="en-US" b="1" dirty="0"/>
              <a:t>Town of Rutherfordton</a:t>
            </a:r>
            <a:br>
              <a:rPr lang="en-US" b="1" dirty="0"/>
            </a:br>
            <a:r>
              <a:rPr lang="en-US" b="1" dirty="0"/>
              <a:t>$75,000</a:t>
            </a:r>
          </a:p>
        </p:txBody>
      </p:sp>
      <p:sp>
        <p:nvSpPr>
          <p:cNvPr id="3" name="Subtitle 2">
            <a:extLst>
              <a:ext uri="{FF2B5EF4-FFF2-40B4-BE49-F238E27FC236}">
                <a16:creationId xmlns:a16="http://schemas.microsoft.com/office/drawing/2014/main" id="{74D12998-9D51-4EDA-8898-C8569D04F806}"/>
              </a:ext>
            </a:extLst>
          </p:cNvPr>
          <p:cNvSpPr>
            <a:spLocks noGrp="1"/>
          </p:cNvSpPr>
          <p:nvPr>
            <p:ph type="subTitle" idx="1"/>
          </p:nvPr>
        </p:nvSpPr>
        <p:spPr>
          <a:xfrm>
            <a:off x="537210" y="3051810"/>
            <a:ext cx="9224010" cy="3451860"/>
          </a:xfrm>
        </p:spPr>
        <p:txBody>
          <a:bodyPr>
            <a:noAutofit/>
          </a:bodyPr>
          <a:lstStyle/>
          <a:p>
            <a:pPr algn="l"/>
            <a:r>
              <a:rPr lang="en-US" sz="3200" dirty="0">
                <a:solidFill>
                  <a:schemeClr val="tx2">
                    <a:lumMod val="50000"/>
                  </a:schemeClr>
                </a:solidFill>
              </a:rPr>
              <a:t>Renovation of Crestview Park, including tennis court improvements, the addition of pickleball, and resurfacing and adding LED lighting to the walking track. </a:t>
            </a:r>
          </a:p>
        </p:txBody>
      </p:sp>
    </p:spTree>
    <p:extLst>
      <p:ext uri="{BB962C8B-B14F-4D97-AF65-F5344CB8AC3E}">
        <p14:creationId xmlns:p14="http://schemas.microsoft.com/office/powerpoint/2010/main" val="795763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0378E-C705-4BFE-883F-5042B06E14AE}"/>
              </a:ext>
            </a:extLst>
          </p:cNvPr>
          <p:cNvSpPr>
            <a:spLocks noGrp="1"/>
          </p:cNvSpPr>
          <p:nvPr>
            <p:ph type="ctrTitle"/>
          </p:nvPr>
        </p:nvSpPr>
        <p:spPr>
          <a:xfrm>
            <a:off x="1507067" y="480060"/>
            <a:ext cx="7766936" cy="2327107"/>
          </a:xfrm>
        </p:spPr>
        <p:txBody>
          <a:bodyPr/>
          <a:lstStyle/>
          <a:p>
            <a:pPr algn="ctr"/>
            <a:r>
              <a:rPr lang="en-US" b="1" dirty="0"/>
              <a:t>Town of Spindale</a:t>
            </a:r>
            <a:br>
              <a:rPr lang="en-US" b="1" dirty="0"/>
            </a:br>
            <a:r>
              <a:rPr lang="en-US" b="1" dirty="0"/>
              <a:t>$125,000</a:t>
            </a:r>
          </a:p>
        </p:txBody>
      </p:sp>
      <p:sp>
        <p:nvSpPr>
          <p:cNvPr id="3" name="Subtitle 2">
            <a:extLst>
              <a:ext uri="{FF2B5EF4-FFF2-40B4-BE49-F238E27FC236}">
                <a16:creationId xmlns:a16="http://schemas.microsoft.com/office/drawing/2014/main" id="{9EA20580-8D6A-453E-A258-A735B015FBC0}"/>
              </a:ext>
            </a:extLst>
          </p:cNvPr>
          <p:cNvSpPr>
            <a:spLocks noGrp="1"/>
          </p:cNvSpPr>
          <p:nvPr>
            <p:ph type="subTitle" idx="1"/>
          </p:nvPr>
        </p:nvSpPr>
        <p:spPr>
          <a:xfrm>
            <a:off x="480060" y="3257550"/>
            <a:ext cx="9544049" cy="2960370"/>
          </a:xfrm>
        </p:spPr>
        <p:txBody>
          <a:bodyPr>
            <a:normAutofit/>
          </a:bodyPr>
          <a:lstStyle/>
          <a:p>
            <a:pPr algn="l"/>
            <a:r>
              <a:rPr lang="en-US" sz="2800" dirty="0">
                <a:solidFill>
                  <a:schemeClr val="tx2">
                    <a:lumMod val="50000"/>
                  </a:schemeClr>
                </a:solidFill>
              </a:rPr>
              <a:t>To provide a portion of the funding to create ADA access and safe connectivity between the Thermal Belt Rail Trail, the Spindale House and rest rooms, and the tennis courts and playground.  </a:t>
            </a:r>
          </a:p>
        </p:txBody>
      </p:sp>
    </p:spTree>
    <p:extLst>
      <p:ext uri="{BB962C8B-B14F-4D97-AF65-F5344CB8AC3E}">
        <p14:creationId xmlns:p14="http://schemas.microsoft.com/office/powerpoint/2010/main" val="2288492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516" y="609600"/>
            <a:ext cx="9537539" cy="2076450"/>
          </a:xfrm>
        </p:spPr>
        <p:txBody>
          <a:bodyPr>
            <a:normAutofit fontScale="90000"/>
          </a:bodyPr>
          <a:lstStyle/>
          <a:p>
            <a:r>
              <a:rPr lang="en-US" dirty="0"/>
              <a:t>	</a:t>
            </a:r>
            <a:r>
              <a:rPr lang="en-US" b="1" dirty="0"/>
              <a:t>			</a:t>
            </a:r>
            <a:br>
              <a:rPr lang="en-US" b="1" dirty="0"/>
            </a:br>
            <a:r>
              <a:rPr lang="en-US" sz="6000" b="1" dirty="0"/>
              <a:t>Union Mills Learning Center</a:t>
            </a:r>
            <a:br>
              <a:rPr lang="en-US" sz="6000" b="1" dirty="0"/>
            </a:br>
            <a:r>
              <a:rPr lang="en-US" sz="6000" b="1" dirty="0"/>
              <a:t>					   	$23,000</a:t>
            </a:r>
            <a:br>
              <a:rPr lang="en-US" dirty="0"/>
            </a:br>
            <a:r>
              <a:rPr lang="en-US" dirty="0"/>
              <a:t>					</a:t>
            </a:r>
          </a:p>
        </p:txBody>
      </p:sp>
      <p:sp>
        <p:nvSpPr>
          <p:cNvPr id="3" name="Text Placeholder 2"/>
          <p:cNvSpPr>
            <a:spLocks noGrp="1"/>
          </p:cNvSpPr>
          <p:nvPr>
            <p:ph type="body" idx="1"/>
          </p:nvPr>
        </p:nvSpPr>
        <p:spPr>
          <a:xfrm>
            <a:off x="677334" y="2823210"/>
            <a:ext cx="9276893" cy="3218152"/>
          </a:xfrm>
        </p:spPr>
        <p:txBody>
          <a:bodyPr>
            <a:normAutofit/>
          </a:bodyPr>
          <a:lstStyle/>
          <a:p>
            <a:r>
              <a:rPr lang="en-US" sz="3200" dirty="0"/>
              <a:t>Purchase a Fit Trail interactive system for the Walking Trail, including cardio, strength, and stretching stations. New landscaping and lighting will provide a safe place for the community to improve their health. </a:t>
            </a:r>
          </a:p>
        </p:txBody>
      </p:sp>
    </p:spTree>
    <p:extLst>
      <p:ext uri="{BB962C8B-B14F-4D97-AF65-F5344CB8AC3E}">
        <p14:creationId xmlns:p14="http://schemas.microsoft.com/office/powerpoint/2010/main" val="3666793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37160"/>
            <a:ext cx="8908243" cy="6403882"/>
          </a:xfrm>
        </p:spPr>
        <p:txBody>
          <a:bodyPr>
            <a:normAutofit fontScale="90000"/>
          </a:bodyPr>
          <a:lstStyle/>
          <a:p>
            <a:r>
              <a:rPr lang="en-US" dirty="0"/>
              <a:t>	</a:t>
            </a:r>
            <a:br>
              <a:rPr lang="en-US" sz="6000" dirty="0"/>
            </a:br>
            <a:r>
              <a:rPr lang="en-US" sz="6000" dirty="0"/>
              <a:t> 		</a:t>
            </a:r>
            <a:r>
              <a:rPr lang="en-US" sz="7300" dirty="0"/>
              <a:t>		</a:t>
            </a:r>
            <a:br>
              <a:rPr lang="en-US" sz="7300" dirty="0"/>
            </a:br>
            <a:r>
              <a:rPr lang="en-US" sz="7300" dirty="0"/>
              <a:t>				 </a:t>
            </a:r>
            <a:r>
              <a:rPr lang="en-US" sz="7300" b="1" dirty="0"/>
              <a:t>Active Living</a:t>
            </a:r>
            <a:br>
              <a:rPr lang="en-US" sz="6000" dirty="0"/>
            </a:br>
            <a:r>
              <a:rPr lang="en-US" sz="6000" b="1" dirty="0"/>
              <a:t>			</a:t>
            </a:r>
            <a:r>
              <a:rPr lang="en-US" sz="6000" b="1" dirty="0">
                <a:latin typeface="Abadi" panose="020B0604020104020204" pitchFamily="34" charset="0"/>
              </a:rPr>
              <a:t>	</a:t>
            </a:r>
            <a:r>
              <a:rPr lang="en-US" sz="6000" b="1" dirty="0">
                <a:latin typeface="+mn-lt"/>
              </a:rPr>
              <a:t>Total 2019 Awards</a:t>
            </a:r>
            <a:br>
              <a:rPr lang="en-US" sz="6000" b="1" dirty="0">
                <a:latin typeface="Bradley Hand ITC" panose="03070402050302030203" pitchFamily="66" charset="0"/>
              </a:rPr>
            </a:br>
            <a:r>
              <a:rPr lang="en-US" sz="6000" b="1" dirty="0">
                <a:latin typeface="Bradley Hand ITC" panose="03070402050302030203" pitchFamily="66" charset="0"/>
              </a:rPr>
              <a:t>				</a:t>
            </a:r>
            <a:r>
              <a:rPr lang="en-US" sz="6000" dirty="0">
                <a:solidFill>
                  <a:srgbClr val="FF6600"/>
                </a:solidFill>
                <a:latin typeface="Bradley Hand ITC" panose="03070402050302030203" pitchFamily="66" charset="0"/>
              </a:rPr>
              <a:t>	</a:t>
            </a:r>
            <a:r>
              <a:rPr lang="en-US" sz="8000" b="1" dirty="0">
                <a:solidFill>
                  <a:srgbClr val="FF6600"/>
                </a:solidFill>
              </a:rPr>
              <a:t>$788,145</a:t>
            </a:r>
            <a:br>
              <a:rPr lang="en-US" sz="6000" dirty="0"/>
            </a:br>
            <a:r>
              <a:rPr lang="en-US" dirty="0"/>
              <a:t>				</a:t>
            </a:r>
            <a:br>
              <a:rPr lang="en-US" dirty="0"/>
            </a:br>
            <a:r>
              <a:rPr lang="en-US" dirty="0"/>
              <a:t>										</a:t>
            </a:r>
          </a:p>
        </p:txBody>
      </p:sp>
      <p:pic>
        <p:nvPicPr>
          <p:cNvPr id="4" name="Picture 3">
            <a:extLst>
              <a:ext uri="{FF2B5EF4-FFF2-40B4-BE49-F238E27FC236}">
                <a16:creationId xmlns:a16="http://schemas.microsoft.com/office/drawing/2014/main" id="{228C4682-EDE4-4981-A331-6E0727BE9EB6}"/>
              </a:ext>
            </a:extLst>
          </p:cNvPr>
          <p:cNvPicPr>
            <a:picLocks noChangeAspect="1"/>
          </p:cNvPicPr>
          <p:nvPr/>
        </p:nvPicPr>
        <p:blipFill>
          <a:blip r:embed="rId2"/>
          <a:stretch>
            <a:fillRect/>
          </a:stretch>
        </p:blipFill>
        <p:spPr>
          <a:xfrm>
            <a:off x="468997" y="316958"/>
            <a:ext cx="1297864" cy="1940105"/>
          </a:xfrm>
          <a:prstGeom prst="rect">
            <a:avLst/>
          </a:prstGeom>
        </p:spPr>
      </p:pic>
    </p:spTree>
    <p:extLst>
      <p:ext uri="{BB962C8B-B14F-4D97-AF65-F5344CB8AC3E}">
        <p14:creationId xmlns:p14="http://schemas.microsoft.com/office/powerpoint/2010/main" val="1326059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647950"/>
          </a:xfrm>
        </p:spPr>
        <p:txBody>
          <a:bodyPr>
            <a:normAutofit/>
          </a:bodyPr>
          <a:lstStyle/>
          <a:p>
            <a:br>
              <a:rPr lang="en-US" sz="7200" dirty="0"/>
            </a:br>
            <a:r>
              <a:rPr lang="en-US" sz="7200" dirty="0"/>
              <a:t>			</a:t>
            </a:r>
            <a:r>
              <a:rPr lang="en-US" sz="7200" b="1" dirty="0"/>
              <a:t>Chronic Disease</a:t>
            </a:r>
          </a:p>
        </p:txBody>
      </p:sp>
      <p:sp>
        <p:nvSpPr>
          <p:cNvPr id="3" name="Text Placeholder 2"/>
          <p:cNvSpPr>
            <a:spLocks noGrp="1"/>
          </p:cNvSpPr>
          <p:nvPr>
            <p:ph type="body" idx="1"/>
          </p:nvPr>
        </p:nvSpPr>
        <p:spPr>
          <a:xfrm>
            <a:off x="411480" y="3429000"/>
            <a:ext cx="9406889" cy="3276600"/>
          </a:xfrm>
        </p:spPr>
        <p:txBody>
          <a:bodyPr>
            <a:normAutofit/>
          </a:bodyPr>
          <a:lstStyle/>
          <a:p>
            <a:pPr fontAlgn="base"/>
            <a:r>
              <a:rPr lang="en-US" sz="3000" dirty="0"/>
              <a:t>Programs, projects and services to </a:t>
            </a:r>
            <a:r>
              <a:rPr lang="en-US" sz="3000" i="1" dirty="0"/>
              <a:t>prevent</a:t>
            </a:r>
            <a:r>
              <a:rPr lang="en-US" sz="3000" dirty="0"/>
              <a:t> chronic disease, provide screenings to </a:t>
            </a:r>
            <a:r>
              <a:rPr lang="en-US" sz="3000" i="1" dirty="0"/>
              <a:t>identify</a:t>
            </a:r>
            <a:r>
              <a:rPr lang="en-US" sz="3000" dirty="0"/>
              <a:t> disease in early stages, or </a:t>
            </a:r>
            <a:r>
              <a:rPr lang="en-US" sz="3000" i="1" dirty="0"/>
              <a:t>facilitate</a:t>
            </a:r>
            <a:r>
              <a:rPr lang="en-US" sz="3000" dirty="0"/>
              <a:t> health improvement for Rutherford County residents who already experience diseases.</a:t>
            </a:r>
          </a:p>
          <a:p>
            <a:endParaRPr lang="en-US" dirty="0"/>
          </a:p>
        </p:txBody>
      </p:sp>
      <p:pic>
        <p:nvPicPr>
          <p:cNvPr id="4" name="Picture 3"/>
          <p:cNvPicPr>
            <a:picLocks noChangeAspect="1"/>
          </p:cNvPicPr>
          <p:nvPr/>
        </p:nvPicPr>
        <p:blipFill>
          <a:blip r:embed="rId2"/>
          <a:stretch>
            <a:fillRect/>
          </a:stretch>
        </p:blipFill>
        <p:spPr>
          <a:xfrm>
            <a:off x="1125819" y="152400"/>
            <a:ext cx="1182727" cy="1767993"/>
          </a:xfrm>
          <a:prstGeom prst="rect">
            <a:avLst/>
          </a:prstGeom>
        </p:spPr>
      </p:pic>
    </p:spTree>
    <p:extLst>
      <p:ext uri="{BB962C8B-B14F-4D97-AF65-F5344CB8AC3E}">
        <p14:creationId xmlns:p14="http://schemas.microsoft.com/office/powerpoint/2010/main" val="153637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819400"/>
          </a:xfrm>
        </p:spPr>
        <p:txBody>
          <a:bodyPr/>
          <a:lstStyle/>
          <a:p>
            <a:r>
              <a:rPr lang="en-US" sz="4800" b="1" dirty="0"/>
              <a:t> Abounding Grace Ministries</a:t>
            </a:r>
            <a:br>
              <a:rPr lang="en-US" b="1" dirty="0"/>
            </a:br>
            <a:r>
              <a:rPr lang="en-US" b="1" dirty="0"/>
              <a:t>							$20,000</a:t>
            </a:r>
          </a:p>
        </p:txBody>
      </p:sp>
      <p:sp>
        <p:nvSpPr>
          <p:cNvPr id="3" name="Text Placeholder 2"/>
          <p:cNvSpPr>
            <a:spLocks noGrp="1"/>
          </p:cNvSpPr>
          <p:nvPr>
            <p:ph type="body" idx="1"/>
          </p:nvPr>
        </p:nvSpPr>
        <p:spPr>
          <a:xfrm>
            <a:off x="544010" y="3221962"/>
            <a:ext cx="9549114" cy="2819400"/>
          </a:xfrm>
        </p:spPr>
        <p:txBody>
          <a:bodyPr>
            <a:noAutofit/>
          </a:bodyPr>
          <a:lstStyle/>
          <a:p>
            <a:r>
              <a:rPr lang="en-US" sz="3200" dirty="0"/>
              <a:t>Operating expenses to help women in the jail system recover from addictions and to stop destructive lifestyles. Services include input on smoking cessation, healthy eating, physical activity, hygiene, and referrals to rehabilitation services upon release. </a:t>
            </a:r>
          </a:p>
        </p:txBody>
      </p:sp>
    </p:spTree>
    <p:extLst>
      <p:ext uri="{BB962C8B-B14F-4D97-AF65-F5344CB8AC3E}">
        <p14:creationId xmlns:p14="http://schemas.microsoft.com/office/powerpoint/2010/main" val="422941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835526"/>
            <a:ext cx="8416753" cy="1766839"/>
          </a:xfrm>
        </p:spPr>
        <p:txBody>
          <a:bodyPr/>
          <a:lstStyle/>
          <a:p>
            <a:pPr algn="l"/>
            <a:r>
              <a:rPr lang="en-US" sz="7200" dirty="0"/>
              <a:t>      </a:t>
            </a:r>
            <a:r>
              <a:rPr lang="en-US" sz="7700" b="1" dirty="0"/>
              <a:t>Active Living</a:t>
            </a:r>
          </a:p>
        </p:txBody>
      </p:sp>
      <p:sp>
        <p:nvSpPr>
          <p:cNvPr id="3" name="Subtitle 2"/>
          <p:cNvSpPr>
            <a:spLocks noGrp="1"/>
          </p:cNvSpPr>
          <p:nvPr>
            <p:ph type="subTitle" idx="1"/>
          </p:nvPr>
        </p:nvSpPr>
        <p:spPr>
          <a:xfrm>
            <a:off x="857251" y="4050833"/>
            <a:ext cx="7783830" cy="1096899"/>
          </a:xfrm>
        </p:spPr>
        <p:txBody>
          <a:bodyPr>
            <a:normAutofit/>
          </a:bodyPr>
          <a:lstStyle/>
          <a:p>
            <a:pPr fontAlgn="base"/>
            <a:r>
              <a:rPr lang="en-US" sz="3200" dirty="0">
                <a:solidFill>
                  <a:schemeClr val="tx1"/>
                </a:solidFill>
              </a:rPr>
              <a:t>Programs, projects and services which encourage or facilitate active lifestyles.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5313" y="68687"/>
            <a:ext cx="1185886" cy="1766839"/>
          </a:xfrm>
          <a:prstGeom prst="rect">
            <a:avLst/>
          </a:prstGeom>
        </p:spPr>
      </p:pic>
    </p:spTree>
    <p:extLst>
      <p:ext uri="{BB962C8B-B14F-4D97-AF65-F5344CB8AC3E}">
        <p14:creationId xmlns:p14="http://schemas.microsoft.com/office/powerpoint/2010/main" val="273504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076450"/>
          </a:xfrm>
        </p:spPr>
        <p:txBody>
          <a:bodyPr>
            <a:normAutofit fontScale="90000"/>
          </a:bodyPr>
          <a:lstStyle/>
          <a:p>
            <a:r>
              <a:rPr lang="en-US" dirty="0"/>
              <a:t>				</a:t>
            </a:r>
            <a:r>
              <a:rPr lang="en-US" sz="5600" b="1" dirty="0"/>
              <a:t>Blue Ridge Hope</a:t>
            </a:r>
            <a:br>
              <a:rPr lang="en-US" sz="5600" b="1" dirty="0"/>
            </a:br>
            <a:r>
              <a:rPr lang="en-US" sz="5600" b="1" dirty="0"/>
              <a:t>						$15,000</a:t>
            </a:r>
            <a:br>
              <a:rPr lang="en-US" sz="5300" dirty="0"/>
            </a:br>
            <a:r>
              <a:rPr lang="en-US" dirty="0"/>
              <a:t>					</a:t>
            </a:r>
          </a:p>
        </p:txBody>
      </p:sp>
      <p:sp>
        <p:nvSpPr>
          <p:cNvPr id="3" name="Text Placeholder 2"/>
          <p:cNvSpPr>
            <a:spLocks noGrp="1"/>
          </p:cNvSpPr>
          <p:nvPr>
            <p:ph type="body" idx="1"/>
          </p:nvPr>
        </p:nvSpPr>
        <p:spPr>
          <a:xfrm>
            <a:off x="677335" y="2823210"/>
            <a:ext cx="8894928" cy="3218152"/>
          </a:xfrm>
        </p:spPr>
        <p:txBody>
          <a:bodyPr>
            <a:normAutofit lnSpcReduction="10000"/>
          </a:bodyPr>
          <a:lstStyle/>
          <a:p>
            <a:r>
              <a:rPr lang="en-US" sz="3200" dirty="0"/>
              <a:t>A portion of the funding needed to engage a Nurse Practitioner to offer screenings for blood pressure, diabetes, and cholesterol. The NP will offer education on chronic disease prevention and management and connect clients to local physicians when needed. Services are offered on a sliding scale basis.  </a:t>
            </a:r>
          </a:p>
        </p:txBody>
      </p:sp>
    </p:spTree>
    <p:extLst>
      <p:ext uri="{BB962C8B-B14F-4D97-AF65-F5344CB8AC3E}">
        <p14:creationId xmlns:p14="http://schemas.microsoft.com/office/powerpoint/2010/main" val="628895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373630"/>
          </a:xfrm>
        </p:spPr>
        <p:txBody>
          <a:bodyPr/>
          <a:lstStyle/>
          <a:p>
            <a:r>
              <a:rPr lang="en-US" dirty="0"/>
              <a:t>		</a:t>
            </a:r>
            <a:r>
              <a:rPr lang="en-US" sz="4800" b="1" dirty="0"/>
              <a:t>Chase Corner Ministries</a:t>
            </a:r>
            <a:br>
              <a:rPr lang="en-US" sz="4800" b="1" dirty="0"/>
            </a:br>
            <a:r>
              <a:rPr lang="en-US" sz="4800" b="1" dirty="0"/>
              <a:t>  						$18,000</a:t>
            </a:r>
          </a:p>
        </p:txBody>
      </p:sp>
      <p:sp>
        <p:nvSpPr>
          <p:cNvPr id="3" name="Text Placeholder 2"/>
          <p:cNvSpPr>
            <a:spLocks noGrp="1"/>
          </p:cNvSpPr>
          <p:nvPr>
            <p:ph type="body" idx="1"/>
          </p:nvPr>
        </p:nvSpPr>
        <p:spPr>
          <a:xfrm>
            <a:off x="677334" y="2983230"/>
            <a:ext cx="9083885" cy="2434590"/>
          </a:xfrm>
        </p:spPr>
        <p:txBody>
          <a:bodyPr>
            <a:normAutofit/>
          </a:bodyPr>
          <a:lstStyle/>
          <a:p>
            <a:r>
              <a:rPr lang="en-US" sz="3200" dirty="0"/>
              <a:t>Provide emergency access to prescription medications to manage chronic health conditions for low income county residents. </a:t>
            </a:r>
          </a:p>
        </p:txBody>
      </p:sp>
    </p:spTree>
    <p:extLst>
      <p:ext uri="{BB962C8B-B14F-4D97-AF65-F5344CB8AC3E}">
        <p14:creationId xmlns:p14="http://schemas.microsoft.com/office/powerpoint/2010/main" val="1817085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590800"/>
          </a:xfrm>
        </p:spPr>
        <p:txBody>
          <a:bodyPr/>
          <a:lstStyle/>
          <a:p>
            <a:r>
              <a:rPr lang="en-US" b="1" dirty="0"/>
              <a:t>Community Health Council of 					Rutherford County	</a:t>
            </a:r>
            <a:br>
              <a:rPr lang="en-US" b="1" dirty="0"/>
            </a:br>
            <a:r>
              <a:rPr lang="en-US" b="1" dirty="0"/>
              <a:t>							$10,000</a:t>
            </a:r>
          </a:p>
        </p:txBody>
      </p:sp>
      <p:sp>
        <p:nvSpPr>
          <p:cNvPr id="3" name="Text Placeholder 2"/>
          <p:cNvSpPr>
            <a:spLocks noGrp="1"/>
          </p:cNvSpPr>
          <p:nvPr>
            <p:ph type="body" idx="1"/>
          </p:nvPr>
        </p:nvSpPr>
        <p:spPr>
          <a:xfrm>
            <a:off x="434340" y="2880360"/>
            <a:ext cx="9531463" cy="3368040"/>
          </a:xfrm>
        </p:spPr>
        <p:txBody>
          <a:bodyPr>
            <a:noAutofit/>
          </a:bodyPr>
          <a:lstStyle/>
          <a:p>
            <a:r>
              <a:rPr lang="en-US" sz="2800" dirty="0"/>
              <a:t>The Community Health Council of Rutherford County, provides the structure for the leadership of major organizations to work effectively together to address our county’s key health concerns. CHC facilitates and promotes cancer screenings and financial assistance, Walk with a Doc, Eating for Better Health classes and other free programs to address broad health needs. </a:t>
            </a:r>
          </a:p>
        </p:txBody>
      </p:sp>
    </p:spTree>
    <p:extLst>
      <p:ext uri="{BB962C8B-B14F-4D97-AF65-F5344CB8AC3E}">
        <p14:creationId xmlns:p14="http://schemas.microsoft.com/office/powerpoint/2010/main" val="3502117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72455" cy="2453640"/>
          </a:xfrm>
        </p:spPr>
        <p:txBody>
          <a:bodyPr>
            <a:normAutofit/>
          </a:bodyPr>
          <a:lstStyle/>
          <a:p>
            <a:pPr algn="ctr"/>
            <a:r>
              <a:rPr lang="en-US" sz="4800" b="1" dirty="0"/>
              <a:t>Rutherford County Transit</a:t>
            </a:r>
            <a:br>
              <a:rPr lang="en-US" sz="4800" b="1" dirty="0"/>
            </a:br>
            <a:r>
              <a:rPr lang="en-US" sz="4800" b="1" dirty="0"/>
              <a:t>$25,000</a:t>
            </a:r>
          </a:p>
        </p:txBody>
      </p:sp>
      <p:sp>
        <p:nvSpPr>
          <p:cNvPr id="3" name="Text Placeholder 2"/>
          <p:cNvSpPr>
            <a:spLocks noGrp="1"/>
          </p:cNvSpPr>
          <p:nvPr>
            <p:ph type="body" idx="1"/>
          </p:nvPr>
        </p:nvSpPr>
        <p:spPr>
          <a:xfrm>
            <a:off x="1516284" y="2639028"/>
            <a:ext cx="7812911" cy="2973102"/>
          </a:xfrm>
        </p:spPr>
        <p:txBody>
          <a:bodyPr>
            <a:normAutofit/>
          </a:bodyPr>
          <a:lstStyle/>
          <a:p>
            <a:r>
              <a:rPr lang="en-US" sz="3200" dirty="0"/>
              <a:t>Provide free transportation to food pantries, medical appointments, cancer treatment and dialysis, and the trail system. </a:t>
            </a:r>
          </a:p>
        </p:txBody>
      </p:sp>
    </p:spTree>
    <p:extLst>
      <p:ext uri="{BB962C8B-B14F-4D97-AF65-F5344CB8AC3E}">
        <p14:creationId xmlns:p14="http://schemas.microsoft.com/office/powerpoint/2010/main" val="1550088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069562"/>
          </a:xfrm>
        </p:spPr>
        <p:txBody>
          <a:bodyPr/>
          <a:lstStyle/>
          <a:p>
            <a:pPr algn="ctr"/>
            <a:r>
              <a:rPr lang="en-US" b="1" dirty="0"/>
              <a:t>Foothills Health District</a:t>
            </a:r>
            <a:br>
              <a:rPr lang="en-US" b="1" dirty="0"/>
            </a:br>
            <a:r>
              <a:rPr lang="en-US" b="1" dirty="0"/>
              <a:t>$70,550</a:t>
            </a:r>
            <a:br>
              <a:rPr lang="en-US" b="1" dirty="0"/>
            </a:br>
            <a:br>
              <a:rPr lang="en-US" dirty="0"/>
            </a:br>
            <a:endParaRPr lang="en-US" dirty="0"/>
          </a:p>
        </p:txBody>
      </p:sp>
      <p:sp>
        <p:nvSpPr>
          <p:cNvPr id="3" name="Text Placeholder 2"/>
          <p:cNvSpPr>
            <a:spLocks noGrp="1"/>
          </p:cNvSpPr>
          <p:nvPr>
            <p:ph type="body" idx="1"/>
          </p:nvPr>
        </p:nvSpPr>
        <p:spPr>
          <a:xfrm>
            <a:off x="677334" y="2257063"/>
            <a:ext cx="8946725" cy="4109447"/>
          </a:xfrm>
        </p:spPr>
        <p:txBody>
          <a:bodyPr>
            <a:normAutofit/>
          </a:bodyPr>
          <a:lstStyle/>
          <a:p>
            <a:r>
              <a:rPr lang="en-US" sz="2800" dirty="0"/>
              <a:t>Clinical services to treat Hepatitis C, including administrative costs, education materials, and clinical staff and supplies to test for and treat Hep C.  A Nurse Practitioner will treat and follow the patients throughout their treatment and secure the medications needed. </a:t>
            </a:r>
          </a:p>
        </p:txBody>
      </p:sp>
    </p:spTree>
    <p:extLst>
      <p:ext uri="{BB962C8B-B14F-4D97-AF65-F5344CB8AC3E}">
        <p14:creationId xmlns:p14="http://schemas.microsoft.com/office/powerpoint/2010/main" val="3545412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3CC34-A100-4402-AFC4-F23352169C27}"/>
              </a:ext>
            </a:extLst>
          </p:cNvPr>
          <p:cNvSpPr>
            <a:spLocks noGrp="1"/>
          </p:cNvSpPr>
          <p:nvPr>
            <p:ph type="ctrTitle"/>
          </p:nvPr>
        </p:nvSpPr>
        <p:spPr>
          <a:xfrm>
            <a:off x="1507067" y="1097280"/>
            <a:ext cx="7766936" cy="1805940"/>
          </a:xfrm>
        </p:spPr>
        <p:txBody>
          <a:bodyPr/>
          <a:lstStyle/>
          <a:p>
            <a:pPr algn="ctr"/>
            <a:r>
              <a:rPr lang="en-US" sz="4800" b="1" dirty="0"/>
              <a:t>Hope Center of Rutherford County </a:t>
            </a:r>
            <a:br>
              <a:rPr lang="en-US" sz="4800" b="1" dirty="0"/>
            </a:br>
            <a:r>
              <a:rPr lang="en-US" sz="4800" b="1" dirty="0"/>
              <a:t>$25,809.41</a:t>
            </a:r>
          </a:p>
        </p:txBody>
      </p:sp>
      <p:sp>
        <p:nvSpPr>
          <p:cNvPr id="3" name="Subtitle 2">
            <a:extLst>
              <a:ext uri="{FF2B5EF4-FFF2-40B4-BE49-F238E27FC236}">
                <a16:creationId xmlns:a16="http://schemas.microsoft.com/office/drawing/2014/main" id="{0E3339A0-FABE-4D82-B5ED-6551B552D007}"/>
              </a:ext>
            </a:extLst>
          </p:cNvPr>
          <p:cNvSpPr>
            <a:spLocks noGrp="1"/>
          </p:cNvSpPr>
          <p:nvPr>
            <p:ph type="subTitle" idx="1"/>
          </p:nvPr>
        </p:nvSpPr>
        <p:spPr>
          <a:xfrm>
            <a:off x="571500" y="2903220"/>
            <a:ext cx="9258300" cy="2244513"/>
          </a:xfrm>
        </p:spPr>
        <p:txBody>
          <a:bodyPr>
            <a:noAutofit/>
          </a:bodyPr>
          <a:lstStyle/>
          <a:p>
            <a:pPr algn="l"/>
            <a:r>
              <a:rPr lang="en-US" sz="3200" dirty="0">
                <a:solidFill>
                  <a:schemeClr val="tx2">
                    <a:lumMod val="50000"/>
                  </a:schemeClr>
                </a:solidFill>
              </a:rPr>
              <a:t>To complete the renovation of a home to be used as temporary housing for women with children who struggle with substance use. Women receive mentoring, employment assistance, counseling, and referrals to providers for treatment and recovery. </a:t>
            </a:r>
          </a:p>
        </p:txBody>
      </p:sp>
    </p:spTree>
    <p:extLst>
      <p:ext uri="{BB962C8B-B14F-4D97-AF65-F5344CB8AC3E}">
        <p14:creationId xmlns:p14="http://schemas.microsoft.com/office/powerpoint/2010/main" val="701933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069562"/>
          </a:xfrm>
        </p:spPr>
        <p:txBody>
          <a:bodyPr/>
          <a:lstStyle/>
          <a:p>
            <a:pPr algn="ctr"/>
            <a:r>
              <a:rPr lang="en-US" b="1" dirty="0"/>
              <a:t>Pisgah Legal Services </a:t>
            </a:r>
            <a:br>
              <a:rPr lang="en-US" b="1" dirty="0"/>
            </a:br>
            <a:r>
              <a:rPr lang="en-US" b="1" dirty="0"/>
              <a:t>$25,000</a:t>
            </a:r>
            <a:br>
              <a:rPr lang="en-US" dirty="0"/>
            </a:br>
            <a:endParaRPr lang="en-US" dirty="0"/>
          </a:p>
        </p:txBody>
      </p:sp>
      <p:sp>
        <p:nvSpPr>
          <p:cNvPr id="3" name="Text Placeholder 2"/>
          <p:cNvSpPr>
            <a:spLocks noGrp="1"/>
          </p:cNvSpPr>
          <p:nvPr>
            <p:ph type="body" idx="1"/>
          </p:nvPr>
        </p:nvSpPr>
        <p:spPr>
          <a:xfrm>
            <a:off x="677334" y="2971800"/>
            <a:ext cx="8946725" cy="3394710"/>
          </a:xfrm>
        </p:spPr>
        <p:txBody>
          <a:bodyPr>
            <a:normAutofit/>
          </a:bodyPr>
          <a:lstStyle/>
          <a:p>
            <a:r>
              <a:rPr lang="en-US" sz="2800" dirty="0"/>
              <a:t>Partial funding to provide a FT Rutherford-based health advocate to help people attain Affordable Care Act insurance and provide navigation during upcoming Medicare enrollment. Insurance coverage increases the likelihood that people will seek preventive care and adhere to treatment plans for chronic disease. </a:t>
            </a:r>
          </a:p>
        </p:txBody>
      </p:sp>
    </p:spTree>
    <p:extLst>
      <p:ext uri="{BB962C8B-B14F-4D97-AF65-F5344CB8AC3E}">
        <p14:creationId xmlns:p14="http://schemas.microsoft.com/office/powerpoint/2010/main" val="3917308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247900"/>
          </a:xfrm>
        </p:spPr>
        <p:txBody>
          <a:bodyPr>
            <a:normAutofit fontScale="90000"/>
          </a:bodyPr>
          <a:lstStyle/>
          <a:p>
            <a:r>
              <a:rPr lang="en-US" dirty="0"/>
              <a:t>	</a:t>
            </a:r>
            <a:r>
              <a:rPr lang="en-US" b="1" dirty="0"/>
              <a:t>			</a:t>
            </a:r>
            <a:r>
              <a:rPr lang="en-US" sz="4800" b="1" dirty="0"/>
              <a:t>Rutherford County 						Emergency Management </a:t>
            </a:r>
            <a:br>
              <a:rPr lang="en-US" sz="4800" b="1" dirty="0"/>
            </a:br>
            <a:r>
              <a:rPr lang="en-US" sz="4800" b="1" dirty="0"/>
              <a:t>						 $50,000</a:t>
            </a:r>
          </a:p>
        </p:txBody>
      </p:sp>
      <p:sp>
        <p:nvSpPr>
          <p:cNvPr id="3" name="Text Placeholder 2"/>
          <p:cNvSpPr>
            <a:spLocks noGrp="1"/>
          </p:cNvSpPr>
          <p:nvPr>
            <p:ph type="body" idx="1"/>
          </p:nvPr>
        </p:nvSpPr>
        <p:spPr>
          <a:xfrm>
            <a:off x="457200" y="2857500"/>
            <a:ext cx="9052560" cy="3390900"/>
          </a:xfrm>
        </p:spPr>
        <p:txBody>
          <a:bodyPr>
            <a:noAutofit/>
          </a:bodyPr>
          <a:lstStyle/>
          <a:p>
            <a:r>
              <a:rPr lang="en-US" sz="3200" dirty="0"/>
              <a:t>To provide supplies and equipment to enable the Rutherford County HazMat team to protect citizens from hazardous materials during a major fire or chemical spill. HazMat reduces the effects of chemicals that result in chronic illnesses. </a:t>
            </a:r>
          </a:p>
        </p:txBody>
      </p:sp>
    </p:spTree>
    <p:extLst>
      <p:ext uri="{BB962C8B-B14F-4D97-AF65-F5344CB8AC3E}">
        <p14:creationId xmlns:p14="http://schemas.microsoft.com/office/powerpoint/2010/main" val="1387042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46726" cy="2110740"/>
          </a:xfrm>
        </p:spPr>
        <p:txBody>
          <a:bodyPr/>
          <a:lstStyle/>
          <a:p>
            <a:r>
              <a:rPr lang="en-US" b="1" dirty="0"/>
              <a:t>United Way of Rutherford County</a:t>
            </a:r>
            <a:br>
              <a:rPr lang="en-US" b="1" dirty="0"/>
            </a:br>
            <a:r>
              <a:rPr lang="en-US" b="1" dirty="0"/>
              <a:t>					      $13,000</a:t>
            </a:r>
          </a:p>
        </p:txBody>
      </p:sp>
      <p:sp>
        <p:nvSpPr>
          <p:cNvPr id="3" name="Text Placeholder 2"/>
          <p:cNvSpPr>
            <a:spLocks noGrp="1"/>
          </p:cNvSpPr>
          <p:nvPr>
            <p:ph type="body" idx="1"/>
          </p:nvPr>
        </p:nvSpPr>
        <p:spPr>
          <a:xfrm>
            <a:off x="677334" y="2571750"/>
            <a:ext cx="9381065" cy="3676650"/>
          </a:xfrm>
        </p:spPr>
        <p:txBody>
          <a:bodyPr>
            <a:normAutofit/>
          </a:bodyPr>
          <a:lstStyle/>
          <a:p>
            <a:r>
              <a:rPr lang="en-US" sz="3200" dirty="0"/>
              <a:t>Program and advertising costs for NC 2-1-1 to connect Rutherford County citizens with services, including food, mental health or substance use, utilities, housing, medical care, shelter, and housing. A contract employee will help promote NC 2-1-1 to connect people in need to resources. </a:t>
            </a:r>
          </a:p>
        </p:txBody>
      </p:sp>
    </p:spTree>
    <p:extLst>
      <p:ext uri="{BB962C8B-B14F-4D97-AF65-F5344CB8AC3E}">
        <p14:creationId xmlns:p14="http://schemas.microsoft.com/office/powerpoint/2010/main" val="3902336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006278"/>
          </a:xfrm>
        </p:spPr>
        <p:txBody>
          <a:bodyPr>
            <a:normAutofit fontScale="90000"/>
          </a:bodyPr>
          <a:lstStyle/>
          <a:p>
            <a:pPr algn="ctr"/>
            <a:r>
              <a:rPr lang="en-US" sz="4900" b="1" dirty="0"/>
              <a:t>Yokefellow Service Center</a:t>
            </a:r>
            <a:br>
              <a:rPr lang="en-US" dirty="0"/>
            </a:br>
            <a:r>
              <a:rPr lang="en-US" b="1" dirty="0"/>
              <a:t>$10,000</a:t>
            </a:r>
            <a:br>
              <a:rPr lang="en-US" dirty="0"/>
            </a:br>
            <a:endParaRPr lang="en-US" dirty="0"/>
          </a:p>
        </p:txBody>
      </p:sp>
      <p:sp>
        <p:nvSpPr>
          <p:cNvPr id="3" name="Text Placeholder 2"/>
          <p:cNvSpPr>
            <a:spLocks noGrp="1"/>
          </p:cNvSpPr>
          <p:nvPr>
            <p:ph type="body" idx="1"/>
          </p:nvPr>
        </p:nvSpPr>
        <p:spPr>
          <a:xfrm>
            <a:off x="677334" y="1932972"/>
            <a:ext cx="8946725" cy="4433538"/>
          </a:xfrm>
        </p:spPr>
        <p:txBody>
          <a:bodyPr>
            <a:normAutofit/>
          </a:bodyPr>
          <a:lstStyle/>
          <a:p>
            <a:r>
              <a:rPr lang="en-US" sz="2800" dirty="0"/>
              <a:t>Provide medication assistance to low-income Rutherford County residents. In addition to financial assistance, counselors help patients understand the priority for medications and advise them to seek other low-cost medication programs, when applicable. </a:t>
            </a:r>
          </a:p>
        </p:txBody>
      </p:sp>
    </p:spTree>
    <p:extLst>
      <p:ext uri="{BB962C8B-B14F-4D97-AF65-F5344CB8AC3E}">
        <p14:creationId xmlns:p14="http://schemas.microsoft.com/office/powerpoint/2010/main" val="107327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076450"/>
          </a:xfrm>
        </p:spPr>
        <p:txBody>
          <a:bodyPr>
            <a:normAutofit fontScale="90000"/>
          </a:bodyPr>
          <a:lstStyle/>
          <a:p>
            <a:r>
              <a:rPr lang="en-US" dirty="0"/>
              <a:t>	</a:t>
            </a:r>
            <a:r>
              <a:rPr lang="en-US" b="1" dirty="0"/>
              <a:t>		</a:t>
            </a:r>
            <a:br>
              <a:rPr lang="en-US" b="1" dirty="0"/>
            </a:br>
            <a:r>
              <a:rPr lang="en-US" sz="6000" b="1" dirty="0"/>
              <a:t>            </a:t>
            </a:r>
            <a:br>
              <a:rPr lang="en-US" sz="6000" b="1" dirty="0"/>
            </a:br>
            <a:r>
              <a:rPr lang="en-US" sz="6000" b="1" dirty="0"/>
              <a:t>			 Camp Harmony</a:t>
            </a:r>
            <a:br>
              <a:rPr lang="en-US" sz="6000" b="1" dirty="0"/>
            </a:br>
            <a:r>
              <a:rPr lang="en-US" sz="6000" b="1" dirty="0"/>
              <a:t>              $5,500</a:t>
            </a:r>
            <a:br>
              <a:rPr lang="en-US" sz="6000" b="1" dirty="0"/>
            </a:br>
            <a:r>
              <a:rPr lang="en-US" sz="6000" b="1" dirty="0"/>
              <a:t>						</a:t>
            </a:r>
            <a:br>
              <a:rPr lang="en-US" dirty="0"/>
            </a:br>
            <a:r>
              <a:rPr lang="en-US" dirty="0"/>
              <a:t>					</a:t>
            </a:r>
          </a:p>
        </p:txBody>
      </p:sp>
      <p:sp>
        <p:nvSpPr>
          <p:cNvPr id="3" name="Text Placeholder 2"/>
          <p:cNvSpPr>
            <a:spLocks noGrp="1"/>
          </p:cNvSpPr>
          <p:nvPr>
            <p:ph type="body" idx="1"/>
          </p:nvPr>
        </p:nvSpPr>
        <p:spPr>
          <a:xfrm>
            <a:off x="677335" y="2823210"/>
            <a:ext cx="8825480" cy="3218152"/>
          </a:xfrm>
        </p:spPr>
        <p:txBody>
          <a:bodyPr>
            <a:normAutofit/>
          </a:bodyPr>
          <a:lstStyle/>
          <a:p>
            <a:r>
              <a:rPr lang="en-US" sz="3200" dirty="0"/>
              <a:t>Camp Harmony provides a 2-week summer day camp for students with disabilities. Students are paired with non-disabled buddies to increase social skills. The camp serves healthy meals and snacks to the campers. </a:t>
            </a:r>
          </a:p>
        </p:txBody>
      </p:sp>
    </p:spTree>
    <p:extLst>
      <p:ext uri="{BB962C8B-B14F-4D97-AF65-F5344CB8AC3E}">
        <p14:creationId xmlns:p14="http://schemas.microsoft.com/office/powerpoint/2010/main" val="1374248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460"/>
            <a:ext cx="9966281" cy="5634990"/>
          </a:xfrm>
        </p:spPr>
        <p:txBody>
          <a:bodyPr>
            <a:normAutofit/>
          </a:bodyPr>
          <a:lstStyle/>
          <a:p>
            <a:pPr algn="ctr"/>
            <a:br>
              <a:rPr lang="en-US" sz="6600" b="1" dirty="0"/>
            </a:br>
            <a:r>
              <a:rPr lang="en-US" sz="6600" b="1" dirty="0"/>
              <a:t>Chronic Disease</a:t>
            </a:r>
            <a:br>
              <a:rPr lang="en-US" dirty="0"/>
            </a:br>
            <a:r>
              <a:rPr lang="en-US" sz="6600" b="1" dirty="0"/>
              <a:t>Total 2019 Awards</a:t>
            </a:r>
            <a:br>
              <a:rPr lang="en-US" dirty="0"/>
            </a:br>
            <a:r>
              <a:rPr lang="en-US" sz="6600" b="1" dirty="0">
                <a:solidFill>
                  <a:srgbClr val="FF6600"/>
                </a:solidFill>
              </a:rPr>
              <a:t>$282,359.41</a:t>
            </a:r>
          </a:p>
        </p:txBody>
      </p:sp>
      <p:pic>
        <p:nvPicPr>
          <p:cNvPr id="4" name="Picture 3">
            <a:extLst>
              <a:ext uri="{FF2B5EF4-FFF2-40B4-BE49-F238E27FC236}">
                <a16:creationId xmlns:a16="http://schemas.microsoft.com/office/drawing/2014/main" id="{284644C7-3DEA-4ACC-82C2-38BEB73E850B}"/>
              </a:ext>
            </a:extLst>
          </p:cNvPr>
          <p:cNvPicPr>
            <a:picLocks noChangeAspect="1"/>
          </p:cNvPicPr>
          <p:nvPr/>
        </p:nvPicPr>
        <p:blipFill>
          <a:blip r:embed="rId2"/>
          <a:stretch>
            <a:fillRect/>
          </a:stretch>
        </p:blipFill>
        <p:spPr>
          <a:xfrm>
            <a:off x="810373" y="416966"/>
            <a:ext cx="1182727" cy="1767993"/>
          </a:xfrm>
          <a:prstGeom prst="rect">
            <a:avLst/>
          </a:prstGeom>
        </p:spPr>
      </p:pic>
    </p:spTree>
    <p:extLst>
      <p:ext uri="{BB962C8B-B14F-4D97-AF65-F5344CB8AC3E}">
        <p14:creationId xmlns:p14="http://schemas.microsoft.com/office/powerpoint/2010/main" val="2268610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0760" y="270457"/>
            <a:ext cx="1182727" cy="1767993"/>
          </a:xfrm>
          <a:prstGeom prst="rect">
            <a:avLst/>
          </a:prstGeom>
        </p:spPr>
      </p:pic>
      <p:sp>
        <p:nvSpPr>
          <p:cNvPr id="2" name="Title 1"/>
          <p:cNvSpPr>
            <a:spLocks noGrp="1"/>
          </p:cNvSpPr>
          <p:nvPr>
            <p:ph type="title"/>
          </p:nvPr>
        </p:nvSpPr>
        <p:spPr>
          <a:xfrm>
            <a:off x="0" y="1268730"/>
            <a:ext cx="9274003" cy="2446020"/>
          </a:xfrm>
        </p:spPr>
        <p:txBody>
          <a:bodyPr>
            <a:normAutofit/>
          </a:bodyPr>
          <a:lstStyle/>
          <a:p>
            <a:r>
              <a:rPr lang="en-US" sz="7200" dirty="0"/>
              <a:t>			 </a:t>
            </a:r>
            <a:r>
              <a:rPr lang="en-US" sz="7200" b="1" dirty="0"/>
              <a:t>Healthy Eating</a:t>
            </a:r>
          </a:p>
        </p:txBody>
      </p:sp>
      <p:sp>
        <p:nvSpPr>
          <p:cNvPr id="3" name="Text Placeholder 2"/>
          <p:cNvSpPr>
            <a:spLocks noGrp="1"/>
          </p:cNvSpPr>
          <p:nvPr>
            <p:ph type="body" idx="1"/>
          </p:nvPr>
        </p:nvSpPr>
        <p:spPr>
          <a:xfrm>
            <a:off x="677334" y="3348990"/>
            <a:ext cx="9061025" cy="3337560"/>
          </a:xfrm>
        </p:spPr>
        <p:txBody>
          <a:bodyPr>
            <a:normAutofit/>
          </a:bodyPr>
          <a:lstStyle/>
          <a:p>
            <a:pPr fontAlgn="base"/>
            <a:r>
              <a:rPr lang="en-US" sz="3600" dirty="0"/>
              <a:t>Programs, projects and services which increase access to healthy foods for all segments of Rutherford County. </a:t>
            </a:r>
          </a:p>
        </p:txBody>
      </p:sp>
    </p:spTree>
    <p:extLst>
      <p:ext uri="{BB962C8B-B14F-4D97-AF65-F5344CB8AC3E}">
        <p14:creationId xmlns:p14="http://schemas.microsoft.com/office/powerpoint/2010/main" val="1512890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434340"/>
            <a:ext cx="8596668" cy="2686050"/>
          </a:xfrm>
        </p:spPr>
        <p:txBody>
          <a:bodyPr/>
          <a:lstStyle/>
          <a:p>
            <a:br>
              <a:rPr lang="en-US" b="1" dirty="0"/>
            </a:br>
            <a:r>
              <a:rPr lang="en-US" b="1" dirty="0"/>
              <a:t>		</a:t>
            </a:r>
            <a:r>
              <a:rPr lang="en-US" sz="4800" b="1" dirty="0"/>
              <a:t>Basics Christian Ministries</a:t>
            </a:r>
            <a:br>
              <a:rPr lang="en-US" b="1" dirty="0"/>
            </a:br>
            <a:r>
              <a:rPr lang="en-US" b="1" dirty="0"/>
              <a:t>							$20,000</a:t>
            </a:r>
          </a:p>
        </p:txBody>
      </p:sp>
      <p:sp>
        <p:nvSpPr>
          <p:cNvPr id="3" name="Text Placeholder 2"/>
          <p:cNvSpPr>
            <a:spLocks noGrp="1"/>
          </p:cNvSpPr>
          <p:nvPr>
            <p:ph type="body" idx="1"/>
          </p:nvPr>
        </p:nvSpPr>
        <p:spPr>
          <a:xfrm>
            <a:off x="677334" y="3131820"/>
            <a:ext cx="8969585" cy="2686050"/>
          </a:xfrm>
        </p:spPr>
        <p:txBody>
          <a:bodyPr>
            <a:normAutofit/>
          </a:bodyPr>
          <a:lstStyle/>
          <a:p>
            <a:r>
              <a:rPr lang="en-US" sz="3200" dirty="0"/>
              <a:t>Operating support and to increase the availability of nutritious, healthy foods to the 750-plus clients of this food pantry ministry and to expand services to those in poverty.  </a:t>
            </a:r>
          </a:p>
        </p:txBody>
      </p:sp>
    </p:spTree>
    <p:extLst>
      <p:ext uri="{BB962C8B-B14F-4D97-AF65-F5344CB8AC3E}">
        <p14:creationId xmlns:p14="http://schemas.microsoft.com/office/powerpoint/2010/main" val="2527900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819400"/>
          </a:xfrm>
        </p:spPr>
        <p:txBody>
          <a:bodyPr/>
          <a:lstStyle/>
          <a:p>
            <a:r>
              <a:rPr lang="en-US" dirty="0"/>
              <a:t>	</a:t>
            </a:r>
            <a:r>
              <a:rPr lang="en-US" b="1" dirty="0"/>
              <a:t>	</a:t>
            </a:r>
            <a:r>
              <a:rPr lang="en-US" sz="4800" b="1" dirty="0"/>
              <a:t>Chase Corner Ministries</a:t>
            </a:r>
            <a:r>
              <a:rPr lang="en-US" sz="4800" dirty="0"/>
              <a:t>								    </a:t>
            </a:r>
            <a:r>
              <a:rPr lang="en-US" sz="4800" b="1" dirty="0"/>
              <a:t>$1,225</a:t>
            </a:r>
          </a:p>
        </p:txBody>
      </p:sp>
      <p:sp>
        <p:nvSpPr>
          <p:cNvPr id="3" name="Text Placeholder 2"/>
          <p:cNvSpPr>
            <a:spLocks noGrp="1"/>
          </p:cNvSpPr>
          <p:nvPr>
            <p:ph type="body" idx="1"/>
          </p:nvPr>
        </p:nvSpPr>
        <p:spPr>
          <a:xfrm>
            <a:off x="677335" y="3221962"/>
            <a:ext cx="8596668" cy="2819400"/>
          </a:xfrm>
        </p:spPr>
        <p:txBody>
          <a:bodyPr>
            <a:normAutofit/>
          </a:bodyPr>
          <a:lstStyle/>
          <a:p>
            <a:r>
              <a:rPr lang="en-US" sz="3200" dirty="0"/>
              <a:t>To purchase two utility carts and shelving to improve food storage and distribution. Purchase staple items to supplement emergency food needs for 50-100 families each month. </a:t>
            </a:r>
          </a:p>
        </p:txBody>
      </p:sp>
    </p:spTree>
    <p:extLst>
      <p:ext uri="{BB962C8B-B14F-4D97-AF65-F5344CB8AC3E}">
        <p14:creationId xmlns:p14="http://schemas.microsoft.com/office/powerpoint/2010/main" val="2711552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0" y="609600"/>
            <a:ext cx="9361169" cy="2590800"/>
          </a:xfrm>
        </p:spPr>
        <p:txBody>
          <a:bodyPr>
            <a:normAutofit/>
          </a:bodyPr>
          <a:lstStyle/>
          <a:p>
            <a:r>
              <a:rPr lang="en-US" sz="4800" b="1" dirty="0"/>
              <a:t>Green River Baptist Association</a:t>
            </a:r>
            <a:br>
              <a:rPr lang="en-US" sz="4800" b="1" dirty="0"/>
            </a:br>
            <a:r>
              <a:rPr lang="en-US" sz="4800" b="1" dirty="0"/>
              <a:t>							$12,000 </a:t>
            </a:r>
          </a:p>
        </p:txBody>
      </p:sp>
      <p:sp>
        <p:nvSpPr>
          <p:cNvPr id="3" name="Text Placeholder 2"/>
          <p:cNvSpPr>
            <a:spLocks noGrp="1"/>
          </p:cNvSpPr>
          <p:nvPr>
            <p:ph type="body" idx="1"/>
          </p:nvPr>
        </p:nvSpPr>
        <p:spPr>
          <a:xfrm>
            <a:off x="677335" y="3200400"/>
            <a:ext cx="8596668" cy="3048000"/>
          </a:xfrm>
        </p:spPr>
        <p:txBody>
          <a:bodyPr>
            <a:normAutofit/>
          </a:bodyPr>
          <a:lstStyle/>
          <a:p>
            <a:r>
              <a:rPr lang="en-US" sz="3200" dirty="0"/>
              <a:t>Flooring, security doors, and new lighting for the facility where New Beginnings Soup Kitchen prepares and serves 400-600 meals each week. </a:t>
            </a:r>
          </a:p>
        </p:txBody>
      </p:sp>
    </p:spTree>
    <p:extLst>
      <p:ext uri="{BB962C8B-B14F-4D97-AF65-F5344CB8AC3E}">
        <p14:creationId xmlns:p14="http://schemas.microsoft.com/office/powerpoint/2010/main" val="2924286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927860"/>
          </a:xfrm>
        </p:spPr>
        <p:txBody>
          <a:bodyPr/>
          <a:lstStyle/>
          <a:p>
            <a:r>
              <a:rPr lang="en-US" b="1" dirty="0"/>
              <a:t>Hickory Nut Gorge Outreach</a:t>
            </a:r>
            <a:br>
              <a:rPr lang="en-US" b="1" dirty="0"/>
            </a:br>
            <a:r>
              <a:rPr lang="en-US" b="1" dirty="0"/>
              <a:t>						$30,343.56</a:t>
            </a:r>
          </a:p>
        </p:txBody>
      </p:sp>
      <p:sp>
        <p:nvSpPr>
          <p:cNvPr id="3" name="Text Placeholder 2"/>
          <p:cNvSpPr>
            <a:spLocks noGrp="1"/>
          </p:cNvSpPr>
          <p:nvPr>
            <p:ph type="body" idx="1"/>
          </p:nvPr>
        </p:nvSpPr>
        <p:spPr>
          <a:xfrm>
            <a:off x="677334" y="3051810"/>
            <a:ext cx="8843855" cy="3028950"/>
          </a:xfrm>
        </p:spPr>
        <p:txBody>
          <a:bodyPr>
            <a:normAutofit/>
          </a:bodyPr>
          <a:lstStyle/>
          <a:p>
            <a:r>
              <a:rPr lang="en-US" sz="3200" dirty="0"/>
              <a:t>To provide 5-7 days of food, including fresh fruits and vegetables, to clients each month. To purchase technology to capture client information and manage inventory and donor data. </a:t>
            </a:r>
          </a:p>
        </p:txBody>
      </p:sp>
    </p:spTree>
    <p:extLst>
      <p:ext uri="{BB962C8B-B14F-4D97-AF65-F5344CB8AC3E}">
        <p14:creationId xmlns:p14="http://schemas.microsoft.com/office/powerpoint/2010/main" val="1230670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Jericho Road Soup Kitchen</a:t>
            </a:r>
            <a:br>
              <a:rPr lang="en-US" b="1" dirty="0"/>
            </a:br>
            <a:r>
              <a:rPr lang="en-US" b="1" dirty="0"/>
              <a:t>							$15,000</a:t>
            </a:r>
          </a:p>
        </p:txBody>
      </p:sp>
      <p:sp>
        <p:nvSpPr>
          <p:cNvPr id="3" name="Text Placeholder 2"/>
          <p:cNvSpPr>
            <a:spLocks noGrp="1"/>
          </p:cNvSpPr>
          <p:nvPr>
            <p:ph type="body" idx="1"/>
          </p:nvPr>
        </p:nvSpPr>
        <p:spPr>
          <a:xfrm>
            <a:off x="677335" y="3314700"/>
            <a:ext cx="8596668" cy="2726662"/>
          </a:xfrm>
        </p:spPr>
        <p:txBody>
          <a:bodyPr>
            <a:normAutofit/>
          </a:bodyPr>
          <a:lstStyle/>
          <a:p>
            <a:r>
              <a:rPr lang="en-US" sz="3200" dirty="0"/>
              <a:t>To purchase supplies to prepare and deliver 185-200 people each week, including 35 homebound persons. </a:t>
            </a:r>
          </a:p>
        </p:txBody>
      </p:sp>
    </p:spTree>
    <p:extLst>
      <p:ext uri="{BB962C8B-B14F-4D97-AF65-F5344CB8AC3E}">
        <p14:creationId xmlns:p14="http://schemas.microsoft.com/office/powerpoint/2010/main" val="2319569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076450"/>
          </a:xfrm>
        </p:spPr>
        <p:txBody>
          <a:bodyPr/>
          <a:lstStyle/>
          <a:p>
            <a:r>
              <a:rPr lang="en-US" b="1" dirty="0" err="1"/>
              <a:t>KidSenses</a:t>
            </a:r>
            <a:r>
              <a:rPr lang="en-US" b="1" dirty="0"/>
              <a:t> </a:t>
            </a:r>
            <a:r>
              <a:rPr lang="en-US" b="1" dirty="0" err="1"/>
              <a:t>InterACTIVE</a:t>
            </a:r>
            <a:r>
              <a:rPr lang="en-US" b="1" dirty="0"/>
              <a:t> Museum</a:t>
            </a:r>
            <a:br>
              <a:rPr lang="en-US" b="1" dirty="0"/>
            </a:br>
            <a:r>
              <a:rPr lang="en-US" b="1" dirty="0"/>
              <a:t>						$25,000</a:t>
            </a:r>
          </a:p>
        </p:txBody>
      </p:sp>
      <p:sp>
        <p:nvSpPr>
          <p:cNvPr id="3" name="Text Placeholder 2"/>
          <p:cNvSpPr>
            <a:spLocks noGrp="1"/>
          </p:cNvSpPr>
          <p:nvPr>
            <p:ph type="body" idx="1"/>
          </p:nvPr>
        </p:nvSpPr>
        <p:spPr>
          <a:xfrm>
            <a:off x="677334" y="3188970"/>
            <a:ext cx="9207445" cy="3280410"/>
          </a:xfrm>
        </p:spPr>
        <p:txBody>
          <a:bodyPr>
            <a:noAutofit/>
          </a:bodyPr>
          <a:lstStyle/>
          <a:p>
            <a:r>
              <a:rPr lang="en-US" sz="3200" dirty="0"/>
              <a:t>To provide fun, nutrition-themed activities on Fridays throughout the year. Be Smart-Eat Smart programing will be used in the </a:t>
            </a:r>
            <a:r>
              <a:rPr lang="en-US" sz="3200" dirty="0" err="1"/>
              <a:t>HealthWise</a:t>
            </a:r>
            <a:r>
              <a:rPr lang="en-US" sz="3200" dirty="0"/>
              <a:t> Nutrition Lab in the museum. Entrance to </a:t>
            </a:r>
            <a:r>
              <a:rPr lang="en-US" sz="3200" dirty="0" err="1"/>
              <a:t>KidSenses</a:t>
            </a:r>
            <a:r>
              <a:rPr lang="en-US" sz="3200" dirty="0"/>
              <a:t> is free on the first Friday of each month.  </a:t>
            </a:r>
          </a:p>
        </p:txBody>
      </p:sp>
    </p:spTree>
    <p:extLst>
      <p:ext uri="{BB962C8B-B14F-4D97-AF65-F5344CB8AC3E}">
        <p14:creationId xmlns:p14="http://schemas.microsoft.com/office/powerpoint/2010/main" val="3419188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213610"/>
          </a:xfrm>
        </p:spPr>
        <p:txBody>
          <a:bodyPr/>
          <a:lstStyle/>
          <a:p>
            <a:pPr algn="ctr"/>
            <a:r>
              <a:rPr lang="en-US" b="1" dirty="0"/>
              <a:t>NC Cooperative Extension</a:t>
            </a:r>
            <a:br>
              <a:rPr lang="en-US" b="1" dirty="0"/>
            </a:br>
            <a:r>
              <a:rPr lang="en-US" b="1" dirty="0"/>
              <a:t>Speedway to Healthy</a:t>
            </a:r>
            <a:br>
              <a:rPr lang="en-US" b="1" dirty="0"/>
            </a:br>
            <a:r>
              <a:rPr lang="en-US" b="1" dirty="0"/>
              <a:t>$5,900</a:t>
            </a:r>
          </a:p>
        </p:txBody>
      </p:sp>
      <p:sp>
        <p:nvSpPr>
          <p:cNvPr id="3" name="Text Placeholder 2"/>
          <p:cNvSpPr>
            <a:spLocks noGrp="1"/>
          </p:cNvSpPr>
          <p:nvPr>
            <p:ph type="body" idx="1"/>
          </p:nvPr>
        </p:nvSpPr>
        <p:spPr>
          <a:xfrm>
            <a:off x="354330" y="2823210"/>
            <a:ext cx="9418320" cy="3218152"/>
          </a:xfrm>
        </p:spPr>
        <p:txBody>
          <a:bodyPr>
            <a:normAutofit/>
          </a:bodyPr>
          <a:lstStyle/>
          <a:p>
            <a:r>
              <a:rPr lang="en-US" sz="3300" dirty="0"/>
              <a:t>An educational walk through a gym-sized human body for all 4</a:t>
            </a:r>
            <a:r>
              <a:rPr lang="en-US" sz="3300" baseline="30000" dirty="0"/>
              <a:t>th</a:t>
            </a:r>
            <a:r>
              <a:rPr lang="en-US" sz="3300" dirty="0"/>
              <a:t> grade students focused on preventing obesity and chronic disease. 1,000 students in the county will attend at no charge to the schools or students</a:t>
            </a:r>
            <a:r>
              <a:rPr lang="en-US" dirty="0"/>
              <a:t>. </a:t>
            </a:r>
          </a:p>
        </p:txBody>
      </p:sp>
    </p:spTree>
    <p:extLst>
      <p:ext uri="{BB962C8B-B14F-4D97-AF65-F5344CB8AC3E}">
        <p14:creationId xmlns:p14="http://schemas.microsoft.com/office/powerpoint/2010/main" val="36679640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575375" cy="1950720"/>
          </a:xfrm>
        </p:spPr>
        <p:txBody>
          <a:bodyPr>
            <a:normAutofit/>
          </a:bodyPr>
          <a:lstStyle/>
          <a:p>
            <a:r>
              <a:rPr lang="en-US" sz="4800" b="1" dirty="0"/>
              <a:t>New Beginnings Soup Kitchen</a:t>
            </a:r>
            <a:br>
              <a:rPr lang="en-US" sz="4800" b="1" dirty="0"/>
            </a:br>
            <a:r>
              <a:rPr lang="en-US" sz="4800" b="1" dirty="0"/>
              <a:t>						$10,000</a:t>
            </a:r>
          </a:p>
        </p:txBody>
      </p:sp>
      <p:sp>
        <p:nvSpPr>
          <p:cNvPr id="3" name="Text Placeholder 2"/>
          <p:cNvSpPr>
            <a:spLocks noGrp="1"/>
          </p:cNvSpPr>
          <p:nvPr>
            <p:ph type="body" idx="1"/>
          </p:nvPr>
        </p:nvSpPr>
        <p:spPr>
          <a:xfrm>
            <a:off x="677334" y="2983230"/>
            <a:ext cx="9061025" cy="3058132"/>
          </a:xfrm>
        </p:spPr>
        <p:txBody>
          <a:bodyPr>
            <a:normAutofit/>
          </a:bodyPr>
          <a:lstStyle/>
          <a:p>
            <a:r>
              <a:rPr lang="en-US" sz="3600" dirty="0"/>
              <a:t>Equipment, food, and supplies to serve 450-500 meals each week at Green River Baptist Association. </a:t>
            </a:r>
          </a:p>
        </p:txBody>
      </p:sp>
    </p:spTree>
    <p:extLst>
      <p:ext uri="{BB962C8B-B14F-4D97-AF65-F5344CB8AC3E}">
        <p14:creationId xmlns:p14="http://schemas.microsoft.com/office/powerpoint/2010/main" val="194945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02331" cy="2819400"/>
          </a:xfrm>
        </p:spPr>
        <p:txBody>
          <a:bodyPr/>
          <a:lstStyle/>
          <a:p>
            <a:r>
              <a:rPr lang="en-US" dirty="0"/>
              <a:t>		</a:t>
            </a:r>
            <a:r>
              <a:rPr lang="en-US" sz="4800" b="1" dirty="0"/>
              <a:t>	</a:t>
            </a:r>
            <a:r>
              <a:rPr lang="en-US" sz="5400" b="1" dirty="0"/>
              <a:t>Chase High School </a:t>
            </a:r>
            <a:br>
              <a:rPr lang="en-US" sz="4800" b="1" dirty="0"/>
            </a:br>
            <a:r>
              <a:rPr lang="en-US" sz="4800" b="1" dirty="0"/>
              <a:t>							$12,000</a:t>
            </a:r>
            <a:br>
              <a:rPr lang="en-US" dirty="0"/>
            </a:br>
            <a:r>
              <a:rPr lang="en-US" dirty="0"/>
              <a:t>						</a:t>
            </a:r>
          </a:p>
        </p:txBody>
      </p:sp>
      <p:sp>
        <p:nvSpPr>
          <p:cNvPr id="3" name="Text Placeholder 2"/>
          <p:cNvSpPr>
            <a:spLocks noGrp="1"/>
          </p:cNvSpPr>
          <p:nvPr>
            <p:ph type="body" idx="1"/>
          </p:nvPr>
        </p:nvSpPr>
        <p:spPr>
          <a:xfrm>
            <a:off x="677335" y="2960370"/>
            <a:ext cx="8596668" cy="3080992"/>
          </a:xfrm>
        </p:spPr>
        <p:txBody>
          <a:bodyPr>
            <a:normAutofit/>
          </a:bodyPr>
          <a:lstStyle/>
          <a:p>
            <a:r>
              <a:rPr lang="en-US" sz="2800" dirty="0"/>
              <a:t>To purchase equipment and renovate space to create an athletic recovery and treatment center for student athletes who experience minor sports injuries. </a:t>
            </a:r>
          </a:p>
        </p:txBody>
      </p:sp>
    </p:spTree>
    <p:extLst>
      <p:ext uri="{BB962C8B-B14F-4D97-AF65-F5344CB8AC3E}">
        <p14:creationId xmlns:p14="http://schemas.microsoft.com/office/powerpoint/2010/main" val="39212660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Rutherford Building Agricultural Relationships Now </a:t>
            </a:r>
            <a:br>
              <a:rPr lang="en-US" b="1" dirty="0"/>
            </a:br>
            <a:r>
              <a:rPr lang="en-US" b="1" dirty="0"/>
              <a:t>							BARN</a:t>
            </a:r>
            <a:br>
              <a:rPr lang="en-US" b="1" dirty="0"/>
            </a:br>
            <a:r>
              <a:rPr lang="en-US" b="1" dirty="0"/>
              <a:t>						 $20,000</a:t>
            </a:r>
            <a:br>
              <a:rPr lang="en-US" dirty="0"/>
            </a:br>
            <a:r>
              <a:rPr lang="en-US" dirty="0"/>
              <a:t>						</a:t>
            </a:r>
          </a:p>
        </p:txBody>
      </p:sp>
      <p:sp>
        <p:nvSpPr>
          <p:cNvPr id="3" name="Text Placeholder 2"/>
          <p:cNvSpPr>
            <a:spLocks noGrp="1"/>
          </p:cNvSpPr>
          <p:nvPr>
            <p:ph type="body" idx="1"/>
          </p:nvPr>
        </p:nvSpPr>
        <p:spPr>
          <a:xfrm>
            <a:off x="514350" y="3200400"/>
            <a:ext cx="9281160" cy="2840962"/>
          </a:xfrm>
        </p:spPr>
        <p:txBody>
          <a:bodyPr>
            <a:normAutofit lnSpcReduction="10000"/>
          </a:bodyPr>
          <a:lstStyle/>
          <a:p>
            <a:r>
              <a:rPr lang="en-US" sz="2800" dirty="0"/>
              <a:t>A portion of the salary for a Rutherford County Local Food System Coordinator and farmer’s market manager. This position is responsible for building the utilization of the Farmer’s Market by consumers and farmers. Initiatives include bringing SNAP to the market for low-income residents and increasing sales of local foods in all demographics.    </a:t>
            </a:r>
          </a:p>
        </p:txBody>
      </p:sp>
    </p:spTree>
    <p:extLst>
      <p:ext uri="{BB962C8B-B14F-4D97-AF65-F5344CB8AC3E}">
        <p14:creationId xmlns:p14="http://schemas.microsoft.com/office/powerpoint/2010/main" val="19206940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620" y="609600"/>
            <a:ext cx="10208871" cy="2442210"/>
          </a:xfrm>
        </p:spPr>
        <p:txBody>
          <a:bodyPr>
            <a:normAutofit fontScale="90000"/>
          </a:bodyPr>
          <a:lstStyle/>
          <a:p>
            <a:r>
              <a:rPr lang="en-US" sz="4800" b="1" dirty="0"/>
              <a:t>					Rutherford County </a:t>
            </a:r>
            <a:br>
              <a:rPr lang="en-US" sz="4800" b="1" dirty="0"/>
            </a:br>
            <a:r>
              <a:rPr lang="en-US" sz="4800" b="1" dirty="0"/>
              <a:t>						Library Societ</a:t>
            </a:r>
            <a:r>
              <a:rPr lang="en-US" sz="4800" dirty="0"/>
              <a:t>y</a:t>
            </a:r>
            <a:r>
              <a:rPr lang="en-US" sz="4800" b="1" dirty="0"/>
              <a:t>														$10,760</a:t>
            </a:r>
            <a:br>
              <a:rPr lang="en-US" dirty="0"/>
            </a:br>
            <a:endParaRPr lang="en-US" dirty="0"/>
          </a:p>
        </p:txBody>
      </p:sp>
      <p:sp>
        <p:nvSpPr>
          <p:cNvPr id="3" name="Text Placeholder 2"/>
          <p:cNvSpPr>
            <a:spLocks noGrp="1"/>
          </p:cNvSpPr>
          <p:nvPr>
            <p:ph type="body" idx="1"/>
          </p:nvPr>
        </p:nvSpPr>
        <p:spPr>
          <a:xfrm>
            <a:off x="677335" y="2268638"/>
            <a:ext cx="8596668" cy="3772724"/>
          </a:xfrm>
        </p:spPr>
        <p:txBody>
          <a:bodyPr>
            <a:normAutofit/>
          </a:bodyPr>
          <a:lstStyle/>
          <a:p>
            <a:r>
              <a:rPr lang="en-US" sz="3200" dirty="0"/>
              <a:t>To purchase a mobile kitchen and lesson plans for preparing and cooking meals. The meals will include hydroponic produce grown by the library. All ages will participate. </a:t>
            </a:r>
          </a:p>
        </p:txBody>
      </p:sp>
    </p:spTree>
    <p:extLst>
      <p:ext uri="{BB962C8B-B14F-4D97-AF65-F5344CB8AC3E}">
        <p14:creationId xmlns:p14="http://schemas.microsoft.com/office/powerpoint/2010/main" val="3794234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520922"/>
          </a:xfrm>
        </p:spPr>
        <p:txBody>
          <a:bodyPr/>
          <a:lstStyle/>
          <a:p>
            <a:pPr algn="ctr"/>
            <a:r>
              <a:rPr lang="en-US" b="1" dirty="0"/>
              <a:t>Rutherford County Schools</a:t>
            </a:r>
            <a:br>
              <a:rPr lang="en-US" b="1" dirty="0"/>
            </a:br>
            <a:r>
              <a:rPr lang="en-US" b="1" dirty="0"/>
              <a:t>Education Foundation</a:t>
            </a:r>
            <a:br>
              <a:rPr lang="en-US" b="1" dirty="0"/>
            </a:br>
            <a:r>
              <a:rPr lang="en-US" b="1" dirty="0"/>
              <a:t>$45,000</a:t>
            </a:r>
          </a:p>
        </p:txBody>
      </p:sp>
      <p:sp>
        <p:nvSpPr>
          <p:cNvPr id="3" name="Text Placeholder 2"/>
          <p:cNvSpPr>
            <a:spLocks noGrp="1"/>
          </p:cNvSpPr>
          <p:nvPr>
            <p:ph type="body" idx="1"/>
          </p:nvPr>
        </p:nvSpPr>
        <p:spPr>
          <a:xfrm>
            <a:off x="677334" y="3520440"/>
            <a:ext cx="9323915" cy="2520922"/>
          </a:xfrm>
        </p:spPr>
        <p:txBody>
          <a:bodyPr>
            <a:noAutofit/>
          </a:bodyPr>
          <a:lstStyle/>
          <a:p>
            <a:r>
              <a:rPr lang="en-US" sz="3200" dirty="0"/>
              <a:t>A district-wide, year-around Backpack Coordinator, including office expenses. This position oversees and gains community support for the Backpack Program. </a:t>
            </a:r>
          </a:p>
        </p:txBody>
      </p:sp>
    </p:spTree>
    <p:extLst>
      <p:ext uri="{BB962C8B-B14F-4D97-AF65-F5344CB8AC3E}">
        <p14:creationId xmlns:p14="http://schemas.microsoft.com/office/powerpoint/2010/main" val="42284890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190750"/>
          </a:xfrm>
        </p:spPr>
        <p:txBody>
          <a:bodyPr/>
          <a:lstStyle/>
          <a:p>
            <a:r>
              <a:rPr lang="en-US" dirty="0"/>
              <a:t>	</a:t>
            </a:r>
            <a:r>
              <a:rPr lang="en-US" b="1" dirty="0"/>
              <a:t>Rutherford County Schools 					Education Foundation</a:t>
            </a:r>
            <a:br>
              <a:rPr lang="en-US" b="1" dirty="0"/>
            </a:br>
            <a:r>
              <a:rPr lang="en-US" b="1" dirty="0"/>
              <a:t>						$35,000</a:t>
            </a:r>
          </a:p>
        </p:txBody>
      </p:sp>
      <p:sp>
        <p:nvSpPr>
          <p:cNvPr id="3" name="Text Placeholder 2"/>
          <p:cNvSpPr>
            <a:spLocks noGrp="1"/>
          </p:cNvSpPr>
          <p:nvPr>
            <p:ph type="body" idx="1"/>
          </p:nvPr>
        </p:nvSpPr>
        <p:spPr>
          <a:xfrm>
            <a:off x="677334" y="3429000"/>
            <a:ext cx="9003876" cy="2819400"/>
          </a:xfrm>
        </p:spPr>
        <p:txBody>
          <a:bodyPr>
            <a:noAutofit/>
          </a:bodyPr>
          <a:lstStyle/>
          <a:p>
            <a:r>
              <a:rPr lang="en-US" sz="2800" dirty="0"/>
              <a:t>Purchase food for student Backpacks. This award, plus generous contributions from the community, provides meals and snacks each week </a:t>
            </a:r>
            <a:r>
              <a:rPr lang="en-US" sz="2800"/>
              <a:t>for almost 1,000 </a:t>
            </a:r>
            <a:r>
              <a:rPr lang="en-US" sz="2800" dirty="0"/>
              <a:t>students in the county. Proceeds from the Foundation’s Annual Golf Classic are added to this grant funding to supply 400 of these Backpacks each week. </a:t>
            </a:r>
          </a:p>
        </p:txBody>
      </p:sp>
    </p:spTree>
    <p:extLst>
      <p:ext uri="{BB962C8B-B14F-4D97-AF65-F5344CB8AC3E}">
        <p14:creationId xmlns:p14="http://schemas.microsoft.com/office/powerpoint/2010/main" val="27245302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647950"/>
          </a:xfrm>
        </p:spPr>
        <p:txBody>
          <a:bodyPr>
            <a:noAutofit/>
          </a:bodyPr>
          <a:lstStyle/>
          <a:p>
            <a:pPr algn="ctr"/>
            <a:r>
              <a:rPr lang="en-US" sz="5400" b="1" dirty="0"/>
              <a:t>Rutherford County </a:t>
            </a:r>
            <a:br>
              <a:rPr lang="en-US" sz="5400" b="1" dirty="0"/>
            </a:br>
            <a:r>
              <a:rPr lang="en-US" sz="5400" b="1" dirty="0"/>
              <a:t>Senior Center</a:t>
            </a:r>
            <a:br>
              <a:rPr lang="en-US" sz="5400" b="1" dirty="0"/>
            </a:br>
            <a:r>
              <a:rPr lang="en-US" sz="5400" b="1" dirty="0"/>
              <a:t>$50,000</a:t>
            </a:r>
          </a:p>
        </p:txBody>
      </p:sp>
      <p:sp>
        <p:nvSpPr>
          <p:cNvPr id="3" name="Text Placeholder 2"/>
          <p:cNvSpPr>
            <a:spLocks noGrp="1"/>
          </p:cNvSpPr>
          <p:nvPr>
            <p:ph type="body" idx="1"/>
          </p:nvPr>
        </p:nvSpPr>
        <p:spPr>
          <a:xfrm>
            <a:off x="677334" y="3680460"/>
            <a:ext cx="9026735" cy="2567940"/>
          </a:xfrm>
        </p:spPr>
        <p:txBody>
          <a:bodyPr>
            <a:normAutofit/>
          </a:bodyPr>
          <a:lstStyle/>
          <a:p>
            <a:r>
              <a:rPr lang="en-US" sz="3200" dirty="0"/>
              <a:t>Provide daily home-delivered, nutritious meals for homebound persons who are unable to purchase and prepare their own food. </a:t>
            </a:r>
          </a:p>
        </p:txBody>
      </p:sp>
    </p:spTree>
    <p:extLst>
      <p:ext uri="{BB962C8B-B14F-4D97-AF65-F5344CB8AC3E}">
        <p14:creationId xmlns:p14="http://schemas.microsoft.com/office/powerpoint/2010/main" val="142766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52" y="609600"/>
            <a:ext cx="9555480" cy="2065020"/>
          </a:xfrm>
        </p:spPr>
        <p:txBody>
          <a:bodyPr>
            <a:normAutofit fontScale="90000"/>
          </a:bodyPr>
          <a:lstStyle/>
          <a:p>
            <a:r>
              <a:rPr lang="en-US" b="1" dirty="0"/>
              <a:t>		</a:t>
            </a:r>
            <a:r>
              <a:rPr lang="en-US" b="1"/>
              <a:t>	 Washburn </a:t>
            </a:r>
            <a:r>
              <a:rPr lang="en-US" b="1" dirty="0"/>
              <a:t>Community </a:t>
            </a:r>
            <a:br>
              <a:rPr lang="en-US" b="1" dirty="0"/>
            </a:br>
            <a:r>
              <a:rPr lang="en-US" b="1" dirty="0"/>
              <a:t>					Outreach Center </a:t>
            </a:r>
            <a:br>
              <a:rPr lang="en-US" b="1" dirty="0"/>
            </a:br>
            <a:r>
              <a:rPr lang="en-US" b="1" dirty="0"/>
              <a:t>					</a:t>
            </a:r>
            <a:r>
              <a:rPr lang="en-US" b="1"/>
              <a:t>	</a:t>
            </a:r>
            <a:r>
              <a:rPr lang="en-US" b="1" dirty="0"/>
              <a:t>	</a:t>
            </a:r>
            <a:r>
              <a:rPr lang="en-US" sz="4900" b="1" dirty="0"/>
              <a:t>$20,000</a:t>
            </a:r>
          </a:p>
        </p:txBody>
      </p:sp>
      <p:sp>
        <p:nvSpPr>
          <p:cNvPr id="3" name="Text Placeholder 2"/>
          <p:cNvSpPr>
            <a:spLocks noGrp="1"/>
          </p:cNvSpPr>
          <p:nvPr>
            <p:ph type="body" idx="1"/>
          </p:nvPr>
        </p:nvSpPr>
        <p:spPr>
          <a:xfrm>
            <a:off x="365760" y="2407534"/>
            <a:ext cx="9555480" cy="3633828"/>
          </a:xfrm>
        </p:spPr>
        <p:txBody>
          <a:bodyPr>
            <a:normAutofit/>
          </a:bodyPr>
          <a:lstStyle/>
          <a:p>
            <a:r>
              <a:rPr lang="en-US" sz="3200" dirty="0"/>
              <a:t>Secure 8 mobile food distribution visits, purchase fresh produce, milk and eggs, pay for utilities to store those foods, and purchase a trailer to transport food to the pantry.   </a:t>
            </a:r>
          </a:p>
        </p:txBody>
      </p:sp>
    </p:spTree>
    <p:extLst>
      <p:ext uri="{BB962C8B-B14F-4D97-AF65-F5344CB8AC3E}">
        <p14:creationId xmlns:p14="http://schemas.microsoft.com/office/powerpoint/2010/main" val="2391253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599"/>
            <a:ext cx="8596668" cy="5828573"/>
          </a:xfrm>
        </p:spPr>
        <p:txBody>
          <a:bodyPr>
            <a:normAutofit fontScale="90000"/>
          </a:bodyPr>
          <a:lstStyle/>
          <a:p>
            <a:r>
              <a:rPr lang="en-US" sz="7200" dirty="0"/>
              <a:t>		</a:t>
            </a:r>
            <a:br>
              <a:rPr lang="en-US" sz="7200" dirty="0"/>
            </a:br>
            <a:br>
              <a:rPr lang="en-US" sz="7200" dirty="0"/>
            </a:br>
            <a:r>
              <a:rPr lang="en-US" sz="7200" dirty="0"/>
              <a:t>	</a:t>
            </a:r>
            <a:r>
              <a:rPr lang="en-US" sz="7200" b="1" dirty="0"/>
              <a:t>	</a:t>
            </a:r>
            <a:r>
              <a:rPr lang="en-US" sz="8000" b="1" dirty="0"/>
              <a:t>	Healthy Eating</a:t>
            </a:r>
            <a:br>
              <a:rPr lang="en-US" sz="7200" dirty="0"/>
            </a:br>
            <a:r>
              <a:rPr lang="en-US" sz="7200" dirty="0"/>
              <a:t>	</a:t>
            </a:r>
            <a:r>
              <a:rPr lang="en-US" sz="8000" b="1" dirty="0">
                <a:latin typeface="+mn-lt"/>
              </a:rPr>
              <a:t>Total 2019 Awards</a:t>
            </a:r>
            <a:br>
              <a:rPr lang="en-US" sz="8800" b="1" dirty="0">
                <a:latin typeface="Bradley Hand ITC" panose="03070402050302030203" pitchFamily="66" charset="0"/>
              </a:rPr>
            </a:br>
            <a:r>
              <a:rPr lang="en-US" sz="8800" b="1" dirty="0">
                <a:latin typeface="Bradley Hand ITC" panose="03070402050302030203" pitchFamily="66" charset="0"/>
              </a:rPr>
              <a:t>	</a:t>
            </a:r>
            <a:r>
              <a:rPr lang="en-US" sz="8800" b="1" dirty="0"/>
              <a:t>		</a:t>
            </a:r>
            <a:r>
              <a:rPr lang="en-US" sz="8800" b="1" dirty="0">
                <a:solidFill>
                  <a:srgbClr val="FF6600"/>
                </a:solidFill>
              </a:rPr>
              <a:t>$300,228.56</a:t>
            </a:r>
            <a:br>
              <a:rPr lang="en-US" sz="8800" b="1" dirty="0">
                <a:latin typeface="Bradley Hand ITC" panose="03070402050302030203" pitchFamily="66" charset="0"/>
              </a:rPr>
            </a:br>
            <a:r>
              <a:rPr lang="en-US" sz="7200" dirty="0"/>
              <a:t>					</a:t>
            </a:r>
          </a:p>
        </p:txBody>
      </p:sp>
      <p:pic>
        <p:nvPicPr>
          <p:cNvPr id="4" name="Picture 3"/>
          <p:cNvPicPr>
            <a:picLocks noChangeAspect="1"/>
          </p:cNvPicPr>
          <p:nvPr/>
        </p:nvPicPr>
        <p:blipFill>
          <a:blip r:embed="rId2"/>
          <a:stretch>
            <a:fillRect/>
          </a:stretch>
        </p:blipFill>
        <p:spPr>
          <a:xfrm>
            <a:off x="777607" y="419828"/>
            <a:ext cx="1182727" cy="1767993"/>
          </a:xfrm>
          <a:prstGeom prst="rect">
            <a:avLst/>
          </a:prstGeom>
        </p:spPr>
      </p:pic>
    </p:spTree>
    <p:extLst>
      <p:ext uri="{BB962C8B-B14F-4D97-AF65-F5344CB8AC3E}">
        <p14:creationId xmlns:p14="http://schemas.microsoft.com/office/powerpoint/2010/main" val="3323593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7E4C-D9A0-49CA-8F0D-E264E3F865B7}"/>
              </a:ext>
            </a:extLst>
          </p:cNvPr>
          <p:cNvSpPr>
            <a:spLocks noGrp="1"/>
          </p:cNvSpPr>
          <p:nvPr>
            <p:ph type="ctrTitle"/>
          </p:nvPr>
        </p:nvSpPr>
        <p:spPr>
          <a:xfrm>
            <a:off x="1050324" y="2125362"/>
            <a:ext cx="8223679" cy="1519881"/>
          </a:xfrm>
        </p:spPr>
        <p:txBody>
          <a:bodyPr/>
          <a:lstStyle/>
          <a:p>
            <a:r>
              <a:rPr lang="en-US" b="1" dirty="0">
                <a:solidFill>
                  <a:schemeClr val="accent2">
                    <a:lumMod val="75000"/>
                  </a:schemeClr>
                </a:solidFill>
              </a:rPr>
              <a:t>Total 2019 Grant Awards </a:t>
            </a:r>
          </a:p>
        </p:txBody>
      </p:sp>
      <p:sp>
        <p:nvSpPr>
          <p:cNvPr id="3" name="Subtitle 2">
            <a:extLst>
              <a:ext uri="{FF2B5EF4-FFF2-40B4-BE49-F238E27FC236}">
                <a16:creationId xmlns:a16="http://schemas.microsoft.com/office/drawing/2014/main" id="{539D84EF-0089-4BED-9691-F0E604718EB0}"/>
              </a:ext>
            </a:extLst>
          </p:cNvPr>
          <p:cNvSpPr>
            <a:spLocks noGrp="1"/>
          </p:cNvSpPr>
          <p:nvPr>
            <p:ph type="subTitle" idx="1"/>
          </p:nvPr>
        </p:nvSpPr>
        <p:spPr>
          <a:xfrm>
            <a:off x="717630" y="3645243"/>
            <a:ext cx="9676436" cy="2061076"/>
          </a:xfrm>
        </p:spPr>
        <p:txBody>
          <a:bodyPr>
            <a:noAutofit/>
          </a:bodyPr>
          <a:lstStyle/>
          <a:p>
            <a:pPr algn="l"/>
            <a:r>
              <a:rPr lang="en-US" sz="8800" b="1" dirty="0">
                <a:solidFill>
                  <a:schemeClr val="accent1">
                    <a:lumMod val="75000"/>
                  </a:schemeClr>
                </a:solidFill>
              </a:rPr>
              <a:t>	</a:t>
            </a:r>
            <a:r>
              <a:rPr lang="en-US" sz="8800" b="1" dirty="0">
                <a:solidFill>
                  <a:srgbClr val="FF6600"/>
                </a:solidFill>
              </a:rPr>
              <a:t>$1,370,732.97</a:t>
            </a:r>
          </a:p>
        </p:txBody>
      </p:sp>
      <p:pic>
        <p:nvPicPr>
          <p:cNvPr id="4" name="Picture 3">
            <a:extLst>
              <a:ext uri="{FF2B5EF4-FFF2-40B4-BE49-F238E27FC236}">
                <a16:creationId xmlns:a16="http://schemas.microsoft.com/office/drawing/2014/main" id="{89274B76-D1E0-4732-AF3D-9165C0D6FF8A}"/>
              </a:ext>
            </a:extLst>
          </p:cNvPr>
          <p:cNvPicPr>
            <a:picLocks noChangeAspect="1"/>
          </p:cNvPicPr>
          <p:nvPr/>
        </p:nvPicPr>
        <p:blipFill>
          <a:blip r:embed="rId2"/>
          <a:stretch>
            <a:fillRect/>
          </a:stretch>
        </p:blipFill>
        <p:spPr>
          <a:xfrm>
            <a:off x="1507067" y="575694"/>
            <a:ext cx="1182727" cy="1767993"/>
          </a:xfrm>
          <a:prstGeom prst="rect">
            <a:avLst/>
          </a:prstGeom>
        </p:spPr>
      </p:pic>
    </p:spTree>
    <p:extLst>
      <p:ext uri="{BB962C8B-B14F-4D97-AF65-F5344CB8AC3E}">
        <p14:creationId xmlns:p14="http://schemas.microsoft.com/office/powerpoint/2010/main" val="2554943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EEEA0-A2CB-486F-8FDE-A96EF9B73497}"/>
              </a:ext>
            </a:extLst>
          </p:cNvPr>
          <p:cNvSpPr>
            <a:spLocks noGrp="1"/>
          </p:cNvSpPr>
          <p:nvPr>
            <p:ph type="title"/>
          </p:nvPr>
        </p:nvSpPr>
        <p:spPr>
          <a:xfrm>
            <a:off x="2650603" y="262890"/>
            <a:ext cx="7014258" cy="5977890"/>
          </a:xfrm>
        </p:spPr>
        <p:txBody>
          <a:bodyPr>
            <a:normAutofit/>
          </a:bodyPr>
          <a:lstStyle/>
          <a:p>
            <a:pPr algn="ctr"/>
            <a:br>
              <a:rPr lang="en-US" sz="7200" b="1" dirty="0">
                <a:solidFill>
                  <a:schemeClr val="accent1">
                    <a:lumMod val="75000"/>
                  </a:schemeClr>
                </a:solidFill>
              </a:rPr>
            </a:br>
            <a:r>
              <a:rPr lang="en-US" sz="7200" b="1" dirty="0">
                <a:solidFill>
                  <a:schemeClr val="accent1">
                    <a:lumMod val="75000"/>
                  </a:schemeClr>
                </a:solidFill>
              </a:rPr>
              <a:t>Congratulations to all </a:t>
            </a:r>
            <a:br>
              <a:rPr lang="en-US" sz="7200" b="1" dirty="0">
                <a:solidFill>
                  <a:schemeClr val="accent1">
                    <a:lumMod val="75000"/>
                  </a:schemeClr>
                </a:solidFill>
              </a:rPr>
            </a:br>
            <a:r>
              <a:rPr lang="en-US" sz="7200" b="1" dirty="0">
                <a:solidFill>
                  <a:schemeClr val="accent1">
                    <a:lumMod val="75000"/>
                  </a:schemeClr>
                </a:solidFill>
              </a:rPr>
              <a:t>2019 Grant Recipients! </a:t>
            </a:r>
          </a:p>
        </p:txBody>
      </p:sp>
      <p:pic>
        <p:nvPicPr>
          <p:cNvPr id="4" name="Picture 3">
            <a:extLst>
              <a:ext uri="{FF2B5EF4-FFF2-40B4-BE49-F238E27FC236}">
                <a16:creationId xmlns:a16="http://schemas.microsoft.com/office/drawing/2014/main" id="{FCA3BE0D-E1EB-4DE1-AF4B-9AE0D814392F}"/>
              </a:ext>
            </a:extLst>
          </p:cNvPr>
          <p:cNvPicPr>
            <a:picLocks noChangeAspect="1"/>
          </p:cNvPicPr>
          <p:nvPr/>
        </p:nvPicPr>
        <p:blipFill>
          <a:blip r:embed="rId2"/>
          <a:stretch>
            <a:fillRect/>
          </a:stretch>
        </p:blipFill>
        <p:spPr>
          <a:xfrm>
            <a:off x="268033" y="2154936"/>
            <a:ext cx="2295525" cy="3257550"/>
          </a:xfrm>
          <a:prstGeom prst="rect">
            <a:avLst/>
          </a:prstGeom>
        </p:spPr>
      </p:pic>
    </p:spTree>
    <p:extLst>
      <p:ext uri="{BB962C8B-B14F-4D97-AF65-F5344CB8AC3E}">
        <p14:creationId xmlns:p14="http://schemas.microsoft.com/office/powerpoint/2010/main" val="33535626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C152-0C9B-40F2-8D5C-2A5A26D2ABB1}"/>
              </a:ext>
            </a:extLst>
          </p:cNvPr>
          <p:cNvSpPr>
            <a:spLocks noGrp="1"/>
          </p:cNvSpPr>
          <p:nvPr>
            <p:ph type="ctrTitle"/>
          </p:nvPr>
        </p:nvSpPr>
        <p:spPr/>
        <p:txBody>
          <a:bodyPr/>
          <a:lstStyle/>
          <a:p>
            <a:pPr algn="ctr"/>
            <a:br>
              <a:rPr lang="en-US" dirty="0">
                <a:solidFill>
                  <a:srgbClr val="0070C0"/>
                </a:solidFill>
              </a:rPr>
            </a:br>
            <a:br>
              <a:rPr lang="en-US" dirty="0">
                <a:solidFill>
                  <a:srgbClr val="0070C0"/>
                </a:solidFill>
              </a:rPr>
            </a:br>
            <a:br>
              <a:rPr lang="en-US" dirty="0">
                <a:solidFill>
                  <a:srgbClr val="0070C0"/>
                </a:solidFill>
              </a:rPr>
            </a:br>
            <a:r>
              <a:rPr lang="en-US" sz="4800" dirty="0">
                <a:solidFill>
                  <a:srgbClr val="5A7FB6"/>
                </a:solidFill>
              </a:rPr>
              <a:t>Follow </a:t>
            </a:r>
            <a:br>
              <a:rPr lang="en-US" sz="4800" dirty="0">
                <a:solidFill>
                  <a:srgbClr val="5A7FB6"/>
                </a:solidFill>
              </a:rPr>
            </a:br>
            <a:r>
              <a:rPr lang="en-US" sz="4800" dirty="0">
                <a:solidFill>
                  <a:srgbClr val="5A7FB6"/>
                </a:solidFill>
              </a:rPr>
              <a:t>RHI Legacy Foundation on Facebook to learn about future events.</a:t>
            </a:r>
            <a:br>
              <a:rPr lang="en-US" sz="4800" dirty="0">
                <a:solidFill>
                  <a:srgbClr val="5A7FB6"/>
                </a:solidFill>
              </a:rPr>
            </a:br>
            <a:endParaRPr lang="en-US" sz="4800" dirty="0">
              <a:solidFill>
                <a:srgbClr val="5A7FB6"/>
              </a:solidFill>
            </a:endParaRPr>
          </a:p>
        </p:txBody>
      </p:sp>
      <p:pic>
        <p:nvPicPr>
          <p:cNvPr id="5" name="Picture 4">
            <a:extLst>
              <a:ext uri="{FF2B5EF4-FFF2-40B4-BE49-F238E27FC236}">
                <a16:creationId xmlns:a16="http://schemas.microsoft.com/office/drawing/2014/main" id="{F51ADF1E-2EE3-4F9A-84C3-19FA0E003F4E}"/>
              </a:ext>
            </a:extLst>
          </p:cNvPr>
          <p:cNvPicPr>
            <a:picLocks noChangeAspect="1"/>
          </p:cNvPicPr>
          <p:nvPr/>
        </p:nvPicPr>
        <p:blipFill>
          <a:blip r:embed="rId2"/>
          <a:stretch>
            <a:fillRect/>
          </a:stretch>
        </p:blipFill>
        <p:spPr>
          <a:xfrm>
            <a:off x="4648921" y="4295107"/>
            <a:ext cx="1742303" cy="1742303"/>
          </a:xfrm>
          <a:prstGeom prst="rect">
            <a:avLst/>
          </a:prstGeom>
        </p:spPr>
      </p:pic>
    </p:spTree>
    <p:extLst>
      <p:ext uri="{BB962C8B-B14F-4D97-AF65-F5344CB8AC3E}">
        <p14:creationId xmlns:p14="http://schemas.microsoft.com/office/powerpoint/2010/main" val="521294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385060"/>
          </a:xfrm>
        </p:spPr>
        <p:txBody>
          <a:bodyPr/>
          <a:lstStyle/>
          <a:p>
            <a:r>
              <a:rPr lang="en-US" dirty="0"/>
              <a:t>		</a:t>
            </a:r>
            <a:r>
              <a:rPr lang="en-US" sz="5400" b="1" dirty="0"/>
              <a:t>Chimney Rock Village</a:t>
            </a:r>
            <a:r>
              <a:rPr lang="en-US" sz="5400" dirty="0"/>
              <a:t>	</a:t>
            </a:r>
            <a:br>
              <a:rPr lang="en-US" dirty="0"/>
            </a:br>
            <a:r>
              <a:rPr lang="en-US" dirty="0"/>
              <a:t>						</a:t>
            </a:r>
            <a:r>
              <a:rPr lang="en-US" b="1" dirty="0"/>
              <a:t>$200,000	</a:t>
            </a:r>
            <a:r>
              <a:rPr lang="en-US" dirty="0"/>
              <a:t>					</a:t>
            </a:r>
          </a:p>
        </p:txBody>
      </p:sp>
      <p:sp>
        <p:nvSpPr>
          <p:cNvPr id="3" name="Text Placeholder 2"/>
          <p:cNvSpPr>
            <a:spLocks noGrp="1"/>
          </p:cNvSpPr>
          <p:nvPr>
            <p:ph type="body" idx="1"/>
          </p:nvPr>
        </p:nvSpPr>
        <p:spPr>
          <a:xfrm>
            <a:off x="677335" y="2663190"/>
            <a:ext cx="8987526" cy="3378172"/>
          </a:xfrm>
        </p:spPr>
        <p:txBody>
          <a:bodyPr>
            <a:noAutofit/>
          </a:bodyPr>
          <a:lstStyle/>
          <a:p>
            <a:r>
              <a:rPr lang="en-US" sz="3200" dirty="0"/>
              <a:t>A portion of the funding needed to complete the Rocky Broad Riverwalk.  The Riverwalk will connect Lake Lure and Chimney Rock Village and provide an avenue for additional recreation opportunities along the river. </a:t>
            </a:r>
          </a:p>
        </p:txBody>
      </p:sp>
    </p:spTree>
    <p:extLst>
      <p:ext uri="{BB962C8B-B14F-4D97-AF65-F5344CB8AC3E}">
        <p14:creationId xmlns:p14="http://schemas.microsoft.com/office/powerpoint/2010/main" val="2387424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161075-6ECC-478C-AB43-91115CA89312}"/>
              </a:ext>
            </a:extLst>
          </p:cNvPr>
          <p:cNvSpPr/>
          <p:nvPr/>
        </p:nvSpPr>
        <p:spPr>
          <a:xfrm>
            <a:off x="763929" y="2967335"/>
            <a:ext cx="9155575" cy="2554545"/>
          </a:xfrm>
          <a:prstGeom prst="rect">
            <a:avLst/>
          </a:prstGeom>
        </p:spPr>
        <p:txBody>
          <a:bodyPr wrap="square">
            <a:spAutoFit/>
          </a:bodyPr>
          <a:lstStyle/>
          <a:p>
            <a:r>
              <a:rPr lang="en-US" sz="4000" dirty="0">
                <a:solidFill>
                  <a:srgbClr val="5A7FB6"/>
                </a:solidFill>
              </a:rPr>
              <a:t>			Tag RHI Legacy Foundation</a:t>
            </a:r>
          </a:p>
          <a:p>
            <a:r>
              <a:rPr lang="en-US" sz="4000" dirty="0">
                <a:solidFill>
                  <a:srgbClr val="5A7FB6"/>
                </a:solidFill>
              </a:rPr>
              <a:t>									 or use </a:t>
            </a:r>
          </a:p>
          <a:p>
            <a:r>
              <a:rPr lang="en-US" sz="4000" dirty="0">
                <a:solidFill>
                  <a:srgbClr val="5A7FB6"/>
                </a:solidFill>
              </a:rPr>
              <a:t>							#RHIGrants19</a:t>
            </a:r>
          </a:p>
          <a:p>
            <a:r>
              <a:rPr lang="en-US" sz="4000" dirty="0">
                <a:solidFill>
                  <a:srgbClr val="5A7FB6"/>
                </a:solidFill>
              </a:rPr>
              <a:t>for your Healthy Connections photos. </a:t>
            </a:r>
          </a:p>
        </p:txBody>
      </p:sp>
      <p:pic>
        <p:nvPicPr>
          <p:cNvPr id="3" name="Picture 2">
            <a:extLst>
              <a:ext uri="{FF2B5EF4-FFF2-40B4-BE49-F238E27FC236}">
                <a16:creationId xmlns:a16="http://schemas.microsoft.com/office/drawing/2014/main" id="{3C18A592-2E04-4E69-A88C-C8F33190AD52}"/>
              </a:ext>
            </a:extLst>
          </p:cNvPr>
          <p:cNvPicPr>
            <a:picLocks noChangeAspect="1"/>
          </p:cNvPicPr>
          <p:nvPr/>
        </p:nvPicPr>
        <p:blipFill>
          <a:blip r:embed="rId2"/>
          <a:stretch>
            <a:fillRect/>
          </a:stretch>
        </p:blipFill>
        <p:spPr>
          <a:xfrm>
            <a:off x="4510025" y="811208"/>
            <a:ext cx="1742303" cy="1742303"/>
          </a:xfrm>
          <a:prstGeom prst="rect">
            <a:avLst/>
          </a:prstGeom>
        </p:spPr>
      </p:pic>
    </p:spTree>
    <p:extLst>
      <p:ext uri="{BB962C8B-B14F-4D97-AF65-F5344CB8AC3E}">
        <p14:creationId xmlns:p14="http://schemas.microsoft.com/office/powerpoint/2010/main" val="741581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819400"/>
          </a:xfrm>
        </p:spPr>
        <p:txBody>
          <a:bodyPr/>
          <a:lstStyle/>
          <a:p>
            <a:r>
              <a:rPr lang="en-US" b="1" dirty="0"/>
              <a:t>Rutherford County Government</a:t>
            </a:r>
            <a:br>
              <a:rPr lang="en-US" dirty="0"/>
            </a:br>
            <a:r>
              <a:rPr lang="en-US" dirty="0"/>
              <a:t>						  $7,500</a:t>
            </a:r>
            <a:br>
              <a:rPr lang="en-US" dirty="0"/>
            </a:br>
            <a:r>
              <a:rPr lang="en-US" dirty="0"/>
              <a:t>					</a:t>
            </a:r>
          </a:p>
        </p:txBody>
      </p:sp>
      <p:sp>
        <p:nvSpPr>
          <p:cNvPr id="3" name="Text Placeholder 2"/>
          <p:cNvSpPr>
            <a:spLocks noGrp="1"/>
          </p:cNvSpPr>
          <p:nvPr>
            <p:ph type="body" idx="1"/>
          </p:nvPr>
        </p:nvSpPr>
        <p:spPr>
          <a:xfrm>
            <a:off x="347242" y="2465409"/>
            <a:ext cx="9583836" cy="2986267"/>
          </a:xfrm>
        </p:spPr>
        <p:txBody>
          <a:bodyPr>
            <a:normAutofit/>
          </a:bodyPr>
          <a:lstStyle/>
          <a:p>
            <a:r>
              <a:rPr lang="en-US" sz="3200" dirty="0"/>
              <a:t>To conduct a site selection and cost study for a potential Rutherford County soccer and sports complex.  </a:t>
            </a:r>
          </a:p>
        </p:txBody>
      </p:sp>
    </p:spTree>
    <p:extLst>
      <p:ext uri="{BB962C8B-B14F-4D97-AF65-F5344CB8AC3E}">
        <p14:creationId xmlns:p14="http://schemas.microsoft.com/office/powerpoint/2010/main" val="133547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37055" cy="3403600"/>
          </a:xfrm>
        </p:spPr>
        <p:txBody>
          <a:bodyPr>
            <a:normAutofit/>
          </a:bodyPr>
          <a:lstStyle/>
          <a:p>
            <a:r>
              <a:rPr lang="en-US" b="1" dirty="0"/>
              <a:t>Rutherford County Senior Center 			</a:t>
            </a:r>
            <a:br>
              <a:rPr lang="en-US" b="1" dirty="0"/>
            </a:br>
            <a:r>
              <a:rPr lang="en-US" b="1" dirty="0"/>
              <a:t>					    $10,345</a:t>
            </a:r>
            <a:br>
              <a:rPr lang="en-US" dirty="0"/>
            </a:br>
            <a:r>
              <a:rPr lang="en-US" dirty="0"/>
              <a:t>							</a:t>
            </a:r>
          </a:p>
        </p:txBody>
      </p:sp>
      <p:sp>
        <p:nvSpPr>
          <p:cNvPr id="3" name="Text Placeholder 2"/>
          <p:cNvSpPr>
            <a:spLocks noGrp="1"/>
          </p:cNvSpPr>
          <p:nvPr>
            <p:ph type="body" idx="1"/>
          </p:nvPr>
        </p:nvSpPr>
        <p:spPr>
          <a:xfrm>
            <a:off x="677335" y="3200400"/>
            <a:ext cx="8596668" cy="2840962"/>
          </a:xfrm>
        </p:spPr>
        <p:txBody>
          <a:bodyPr>
            <a:noAutofit/>
          </a:bodyPr>
          <a:lstStyle/>
          <a:p>
            <a:r>
              <a:rPr lang="en-US" sz="3600" dirty="0"/>
              <a:t>To purchase additional equipment for a newly renovated gym and workout center. The new equipment is focused on developing strength and flexibility for seniors. </a:t>
            </a:r>
          </a:p>
        </p:txBody>
      </p:sp>
    </p:spTree>
    <p:extLst>
      <p:ext uri="{BB962C8B-B14F-4D97-AF65-F5344CB8AC3E}">
        <p14:creationId xmlns:p14="http://schemas.microsoft.com/office/powerpoint/2010/main" val="169980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179320"/>
          </a:xfrm>
        </p:spPr>
        <p:txBody>
          <a:bodyPr/>
          <a:lstStyle/>
          <a:p>
            <a:r>
              <a:rPr lang="en-US" dirty="0"/>
              <a:t>  </a:t>
            </a:r>
            <a:r>
              <a:rPr lang="en-US" b="1" dirty="0"/>
              <a:t>Rutherford County Swim Team</a:t>
            </a:r>
            <a:br>
              <a:rPr lang="en-US" dirty="0"/>
            </a:br>
            <a:r>
              <a:rPr lang="en-US" dirty="0"/>
              <a:t>							$18,000</a:t>
            </a:r>
            <a:endParaRPr lang="en-US" b="1" dirty="0"/>
          </a:p>
        </p:txBody>
      </p:sp>
      <p:sp>
        <p:nvSpPr>
          <p:cNvPr id="3" name="Text Placeholder 2"/>
          <p:cNvSpPr>
            <a:spLocks noGrp="1"/>
          </p:cNvSpPr>
          <p:nvPr>
            <p:ph type="body" idx="1"/>
          </p:nvPr>
        </p:nvSpPr>
        <p:spPr>
          <a:xfrm>
            <a:off x="677334" y="3268980"/>
            <a:ext cx="9091699" cy="3177540"/>
          </a:xfrm>
        </p:spPr>
        <p:txBody>
          <a:bodyPr>
            <a:normAutofit/>
          </a:bodyPr>
          <a:lstStyle/>
          <a:p>
            <a:r>
              <a:rPr lang="en-US" sz="3200" dirty="0"/>
              <a:t>To replace the aging starting blocks in the pool at ICC. This equipment is needed for swim programs for youth and competitive high school swim meets.  </a:t>
            </a:r>
          </a:p>
        </p:txBody>
      </p:sp>
    </p:spTree>
    <p:extLst>
      <p:ext uri="{BB962C8B-B14F-4D97-AF65-F5344CB8AC3E}">
        <p14:creationId xmlns:p14="http://schemas.microsoft.com/office/powerpoint/2010/main" val="2851777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Rutherford County</a:t>
            </a:r>
            <a:br>
              <a:rPr lang="en-US" b="1" dirty="0"/>
            </a:br>
            <a:r>
              <a:rPr lang="en-US" b="1" dirty="0"/>
              <a:t> 			 Tourism Authority	</a:t>
            </a:r>
            <a:br>
              <a:rPr lang="en-US" b="1" dirty="0"/>
            </a:br>
            <a:r>
              <a:rPr lang="en-US" b="1" dirty="0"/>
              <a:t>						$75,000</a:t>
            </a:r>
            <a:br>
              <a:rPr lang="en-US" dirty="0"/>
            </a:br>
            <a:r>
              <a:rPr lang="en-US" dirty="0"/>
              <a:t>						</a:t>
            </a:r>
          </a:p>
        </p:txBody>
      </p:sp>
      <p:sp>
        <p:nvSpPr>
          <p:cNvPr id="3" name="Text Placeholder 2"/>
          <p:cNvSpPr>
            <a:spLocks noGrp="1"/>
          </p:cNvSpPr>
          <p:nvPr>
            <p:ph type="body" idx="1"/>
          </p:nvPr>
        </p:nvSpPr>
        <p:spPr>
          <a:xfrm>
            <a:off x="677334" y="2951480"/>
            <a:ext cx="8775275" cy="3403600"/>
          </a:xfrm>
        </p:spPr>
        <p:txBody>
          <a:bodyPr>
            <a:noAutofit/>
          </a:bodyPr>
          <a:lstStyle/>
          <a:p>
            <a:r>
              <a:rPr lang="en-US" sz="3200" dirty="0"/>
              <a:t>To increase paddling opportunities on the Broad River. The new access on US 221 will allow users to have safe, public access to the river and will encourage future greenway development. </a:t>
            </a:r>
          </a:p>
        </p:txBody>
      </p:sp>
    </p:spTree>
    <p:extLst>
      <p:ext uri="{BB962C8B-B14F-4D97-AF65-F5344CB8AC3E}">
        <p14:creationId xmlns:p14="http://schemas.microsoft.com/office/powerpoint/2010/main" val="29065757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3C3BB49DFDAA743BA33B1A1578028C1" ma:contentTypeVersion="13" ma:contentTypeDescription="Create a new document." ma:contentTypeScope="" ma:versionID="836a7394031e5eeb39adc11d78e1b3c4">
  <xsd:schema xmlns:xsd="http://www.w3.org/2001/XMLSchema" xmlns:xs="http://www.w3.org/2001/XMLSchema" xmlns:p="http://schemas.microsoft.com/office/2006/metadata/properties" xmlns:ns3="03d7c238-9aab-4246-ba17-f8762abdfc5d" xmlns:ns4="fa9d1de9-26fc-476f-9081-edf3203d00de" targetNamespace="http://schemas.microsoft.com/office/2006/metadata/properties" ma:root="true" ma:fieldsID="ee349ca467a8e61c42325bab85360c5f" ns3:_="" ns4:_="">
    <xsd:import namespace="03d7c238-9aab-4246-ba17-f8762abdfc5d"/>
    <xsd:import namespace="fa9d1de9-26fc-476f-9081-edf3203d00d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7c238-9aab-4246-ba17-f8762abdfc5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9d1de9-26fc-476f-9081-edf3203d00d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A67746-F44E-4F30-A72E-0FB7BC5B272A}">
  <ds:schemaRefs>
    <ds:schemaRef ds:uri="http://schemas.microsoft.com/sharepoint/v3/contenttype/forms"/>
  </ds:schemaRefs>
</ds:datastoreItem>
</file>

<file path=customXml/itemProps2.xml><?xml version="1.0" encoding="utf-8"?>
<ds:datastoreItem xmlns:ds="http://schemas.openxmlformats.org/officeDocument/2006/customXml" ds:itemID="{F36DFE25-7EF7-4DB5-A043-98EF3D0407D5}">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fa9d1de9-26fc-476f-9081-edf3203d00de"/>
    <ds:schemaRef ds:uri="03d7c238-9aab-4246-ba17-f8762abdfc5d"/>
    <ds:schemaRef ds:uri="http://www.w3.org/XML/1998/namespace"/>
  </ds:schemaRefs>
</ds:datastoreItem>
</file>

<file path=customXml/itemProps3.xml><?xml version="1.0" encoding="utf-8"?>
<ds:datastoreItem xmlns:ds="http://schemas.openxmlformats.org/officeDocument/2006/customXml" ds:itemID="{E6789889-3947-42FB-AC36-8A92A1A580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7c238-9aab-4246-ba17-f8762abdfc5d"/>
    <ds:schemaRef ds:uri="fa9d1de9-26fc-476f-9081-edf3203d00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1213</TotalTime>
  <Words>2218</Words>
  <Application>Microsoft Macintosh PowerPoint</Application>
  <PresentationFormat>Widescreen</PresentationFormat>
  <Paragraphs>99</Paragraphs>
  <Slides>50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Abadi</vt:lpstr>
      <vt:lpstr>Arial</vt:lpstr>
      <vt:lpstr>Book Antiqua</vt:lpstr>
      <vt:lpstr>Bradley Hand ITC</vt:lpstr>
      <vt:lpstr>Trebuchet MS</vt:lpstr>
      <vt:lpstr>Wingdings 3</vt:lpstr>
      <vt:lpstr>Facet</vt:lpstr>
      <vt:lpstr>A Healthy Connection</vt:lpstr>
      <vt:lpstr>      Active Living</vt:lpstr>
      <vt:lpstr>                     Camp Harmony               $5,500             </vt:lpstr>
      <vt:lpstr>   Chase High School         $12,000       </vt:lpstr>
      <vt:lpstr>  Chimney Rock Village        $200,000      </vt:lpstr>
      <vt:lpstr>Rutherford County Government         $7,500      </vt:lpstr>
      <vt:lpstr>Rutherford County Senior Center              $10,345        </vt:lpstr>
      <vt:lpstr>  Rutherford County Swim Team        $18,000</vt:lpstr>
      <vt:lpstr>   Rutherford County      Tourism Authority        $75,000       </vt:lpstr>
      <vt:lpstr> Rutherfordton  Outdoor Coalition $35,000       </vt:lpstr>
      <vt:lpstr> South Mountain  Christian Camp $16,800</vt:lpstr>
      <vt:lpstr>          Special Olympics                  $10,000      </vt:lpstr>
      <vt:lpstr>Town of Forest City $175,000</vt:lpstr>
      <vt:lpstr>Town of Rutherfordton $75,000</vt:lpstr>
      <vt:lpstr>Town of Spindale $125,000</vt:lpstr>
      <vt:lpstr>     Union Mills Learning Center          $23,000      </vt:lpstr>
      <vt:lpstr>             Active Living     Total 2019 Awards      $788,145                </vt:lpstr>
      <vt:lpstr>    Chronic Disease</vt:lpstr>
      <vt:lpstr> Abounding Grace Ministries        $20,000</vt:lpstr>
      <vt:lpstr>    Blue Ridge Hope       $15,000      </vt:lpstr>
      <vt:lpstr>  Chase Corner Ministries         $18,000</vt:lpstr>
      <vt:lpstr>Community Health Council of      Rutherford County         $10,000</vt:lpstr>
      <vt:lpstr>Rutherford County Transit $25,000</vt:lpstr>
      <vt:lpstr>Foothills Health District $70,550  </vt:lpstr>
      <vt:lpstr>Hope Center of Rutherford County  $25,809.41</vt:lpstr>
      <vt:lpstr>Pisgah Legal Services  $25,000 </vt:lpstr>
      <vt:lpstr>    Rutherford County       Emergency Management         $50,000</vt:lpstr>
      <vt:lpstr>United Way of Rutherford County            $13,000</vt:lpstr>
      <vt:lpstr>Yokefellow Service Center $10,000 </vt:lpstr>
      <vt:lpstr> Chronic Disease Total 2019 Awards $282,359.41</vt:lpstr>
      <vt:lpstr>    Healthy Eating</vt:lpstr>
      <vt:lpstr>   Basics Christian Ministries        $20,000</vt:lpstr>
      <vt:lpstr>  Chase Corner Ministries            $1,225</vt:lpstr>
      <vt:lpstr>Green River Baptist Association        $12,000 </vt:lpstr>
      <vt:lpstr>Hickory Nut Gorge Outreach       $30,343.56</vt:lpstr>
      <vt:lpstr>  Jericho Road Soup Kitchen        $15,000</vt:lpstr>
      <vt:lpstr>KidSenses InterACTIVE Museum       $25,000</vt:lpstr>
      <vt:lpstr>NC Cooperative Extension Speedway to Healthy $5,900</vt:lpstr>
      <vt:lpstr>New Beginnings Soup Kitchen       $10,000</vt:lpstr>
      <vt:lpstr>   Rutherford Building Agricultural Relationships Now         BARN        $20,000       </vt:lpstr>
      <vt:lpstr>     Rutherford County        Library Society              $10,760 </vt:lpstr>
      <vt:lpstr>Rutherford County Schools Education Foundation $45,000</vt:lpstr>
      <vt:lpstr> Rutherford County Schools      Education Foundation       $35,000</vt:lpstr>
      <vt:lpstr>Rutherford County  Senior Center $50,000</vt:lpstr>
      <vt:lpstr>    Washburn Community       Outreach Center         $20,000</vt:lpstr>
      <vt:lpstr>       Healthy Eating  Total 2019 Awards    $300,228.56      </vt:lpstr>
      <vt:lpstr>Total 2019 Grant Awards </vt:lpstr>
      <vt:lpstr> Congratulations to all  2019 Grant Recipients! </vt:lpstr>
      <vt:lpstr>   Follow  RHI Legacy Foundation on Facebook to learn about future events.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Healthy Connection</dc:title>
  <dc:creator>Jill Miracle</dc:creator>
  <cp:lastModifiedBy>SPLASH CALENDAR</cp:lastModifiedBy>
  <cp:revision>54</cp:revision>
  <cp:lastPrinted>2018-10-05T01:27:16Z</cp:lastPrinted>
  <dcterms:created xsi:type="dcterms:W3CDTF">2015-08-23T21:31:50Z</dcterms:created>
  <dcterms:modified xsi:type="dcterms:W3CDTF">2019-11-04T16:52:06Z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0x01010033C3BB49DFDAA743BA33B1A1578028C1</vt:lpwstr>
  </property>
</Properties>
</file>